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3" r:id="rId3"/>
    <p:sldId id="282" r:id="rId4"/>
    <p:sldId id="281" r:id="rId5"/>
    <p:sldId id="283" r:id="rId6"/>
    <p:sldId id="284" r:id="rId7"/>
    <p:sldId id="285" r:id="rId8"/>
    <p:sldId id="291" r:id="rId9"/>
    <p:sldId id="297" r:id="rId10"/>
    <p:sldId id="293" r:id="rId11"/>
    <p:sldId id="298" r:id="rId12"/>
    <p:sldId id="267" r:id="rId13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382068E7-96C8-4D43-90DA-828E751D4E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5553" tIns="47776" rIns="95553" bIns="47776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4EF69DC-9B10-4C06-91F1-2CE53E2EEE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5553" tIns="47776" rIns="95553" bIns="47776" rtlCol="0"/>
          <a:lstStyle>
            <a:lvl1pPr algn="r">
              <a:defRPr sz="1300"/>
            </a:lvl1pPr>
          </a:lstStyle>
          <a:p>
            <a:fld id="{A838E8E5-9B67-492A-BB7F-EA66B9164621}" type="datetimeFigureOut">
              <a:rPr lang="sv-SE" smtClean="0"/>
              <a:pPr/>
              <a:t>2025-11-11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8DF7432-3C42-41EE-84CD-10E2FFE1C0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5553" tIns="47776" rIns="95553" bIns="47776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C476290-291C-4C7B-B88C-924B24BF63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5553" tIns="47776" rIns="95553" bIns="47776" rtlCol="0" anchor="b"/>
          <a:lstStyle>
            <a:lvl1pPr algn="r">
              <a:defRPr sz="1300"/>
            </a:lvl1pPr>
          </a:lstStyle>
          <a:p>
            <a:fld id="{73358B73-7C55-409D-BD7A-54A168B185C2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3674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5553" tIns="47776" rIns="95553" bIns="47776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5553" tIns="47776" rIns="95553" bIns="47776" rtlCol="0"/>
          <a:lstStyle>
            <a:lvl1pPr algn="r">
              <a:defRPr sz="1300"/>
            </a:lvl1pPr>
          </a:lstStyle>
          <a:p>
            <a:fld id="{E81968E1-1D97-45F7-9AAC-053CDB15B6B0}" type="datetimeFigureOut">
              <a:rPr lang="sv-SE" smtClean="0"/>
              <a:pPr/>
              <a:t>2025-11-11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3" tIns="47776" rIns="95553" bIns="4777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5553" tIns="47776" rIns="95553" bIns="47776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5553" tIns="47776" rIns="95553" bIns="47776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5553" tIns="47776" rIns="95553" bIns="47776" rtlCol="0" anchor="b"/>
          <a:lstStyle>
            <a:lvl1pPr algn="r">
              <a:defRPr sz="1300"/>
            </a:lvl1pPr>
          </a:lstStyle>
          <a:p>
            <a:fld id="{7847D7BC-9BD9-4FB1-9296-615FAD821CC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3889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Funnits i Norge och Finland. Norge har samma system. Finland har registrering.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7D7BC-9BD9-4FB1-9296-615FAD821CC1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4973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66799F-C182-2C0E-491E-CFC6A49939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ABE752F-F449-E659-78DD-E0EBD4E028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0CA57E-B4E1-F152-2341-D73E5FD65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629F7-BCCF-48B7-9A74-B2648CC0F247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DD694BB-3938-10B6-8AE4-4BB14E937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B88D04-F711-8238-61E1-D8CAD9D88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831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59447A-5240-4CA0-3667-595C5BCB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E782668-F2D3-CD85-969A-F8C546BC1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197B4D0-D5F1-49EF-A280-9889901B9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2902-5C72-4EF1-93DD-4A04C8A0B08B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6DCD3EA-A56C-A309-4B39-E4B37C5C3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DAA8E6-9B65-5DD5-1495-418E10E88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9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41C10A7-F34C-79E2-13D5-51EC072D4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7C87BCF-BF99-9CC7-CAD7-C9E1C3B75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18CD75-8783-B5A0-ABE8-D35969250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0672-27D3-48FC-BBE8-04102F4AB12C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F5CB31-0E73-D5EF-BD14-AD1754A09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2B8361-0E21-8B94-584C-63636EA4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76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9B0BA1-54F2-2180-9CE5-D7190621A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DA4C67-B7C1-AABC-E803-98F768600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C8B981-3F8B-8B62-35F4-6B63DBF23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8D87-2660-4099-9E89-16EA81F50B39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DB6AC80-28F7-9D61-4F7D-7DDDA568E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B158278-F915-0BE2-563F-E2B2C3D6B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21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4C7D57-E7FB-7217-C063-E63E4ACBE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9B9E548-9CF7-6B19-CF84-86BA28B9F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4C79E8-B90D-0AB5-BAC7-5D18C556E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BAC7-4DBD-45AC-80C2-AC19DED4B24C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F8CF2E-DD8C-B141-78B5-4E68A731E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374609-4D13-0F75-708C-BE1D728FE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71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8553EC-54CE-4937-8D7E-309E28F77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DA0B15-F192-A0FD-12FA-D19DF48E7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88AA2AD-DBA6-4D1B-12AD-F8A1B1B69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0B23777-53B1-ECBE-0EC6-35AC9AA4E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9702C-9C9C-4AC7-9C5A-49F4DC8E3973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B7DA752-4E56-668C-60B5-6D251E090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1EACB4C-50FF-140B-A337-3AAC0851A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9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8FFAA8-B5D3-4E06-B7B9-E3321461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1D768A-9383-54D6-6D9D-FD200DF4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A72805-3F20-D974-F9B0-FEAE1DFC6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F93055E-7C30-0A9B-D872-3BA036AA0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5587F21-8F6B-7C24-C77C-C27B9C1A73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9DFB4EA-A948-16B6-B9E3-7CD611D4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04500-F359-4DAC-AF9B-8BE0C1CC878E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B41B65E-16C4-94EB-A329-C3A430179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393093D-5B56-B86B-CEE0-B3847E3BF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67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30842E-7D0C-D3D4-74EA-1A0C133C2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6556C64-C55E-488D-CA30-04815C0C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C720-BC33-49E9-9CEC-2A943317E973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8B9AE8B-D49C-A348-1B7E-58CF31B6C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1DD0AA3-28C5-7FE0-7512-6E593CBAE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55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5C96884-AB31-F67F-6D6A-84A940138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672A7-CCA8-40CC-BF3A-7367F259469D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539A05A-A1E2-86C9-13B0-BCA3F5567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C67D65-5C74-6250-0799-AD6BF2EA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54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2157A7-AC77-15F6-B5B0-4851F4A32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541571-FE46-2B4E-1910-4D643C4EB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FCA87DF-2577-36F7-AB93-9DF056E3A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BE37946-8AE1-EBDA-7BC8-56B39A37A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6C75-DCDB-499C-B301-E334538EE887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D3A6878-AA58-8405-F43F-64C456F4F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BC88ECD-D7C8-3A7B-4F1E-BD19DAD77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23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D29D9B-26AE-AB1B-9B22-3E9B53270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1C6A380-C8E5-788E-6097-CD8F01DF1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42E80C5-0E06-8787-D434-2DD4A8DE4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12CAE1C-5832-4899-497D-01A58CF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67F8-14B1-455E-AC15-B6AA9B303424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1C8A55-1D64-6AEC-FFD6-A2EA6445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0D8B82F-6765-9AC0-A63E-B4F0DF17F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8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  <a:alpha val="44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28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3D65518-C627-3BBB-A735-BD9E10391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98306FA-B477-4863-43C2-1FD977428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76834B-96E0-8505-260B-1F92B8A63C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F809E-1A51-4E03-ABA8-14A69127C843}" type="datetime1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A0B0A0-84AA-C3FB-63EE-980F29F84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www.collecta.se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125369-7F6C-6B65-0DA8-86320FD206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46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F4D7F937-B975-4E44-A58C-6F849797C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4799528"/>
            <a:ext cx="8825658" cy="861420"/>
          </a:xfrm>
        </p:spPr>
        <p:txBody>
          <a:bodyPr>
            <a:normAutofit lnSpcReduction="10000"/>
          </a:bodyPr>
          <a:lstStyle/>
          <a:p>
            <a:pPr algn="ctr"/>
            <a:endParaRPr lang="sv-S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v-S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Framtidsfullmakter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09ACAE-3AA6-48DE-97FD-BC8831664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6394EBC-7130-4884-9AC2-F20FEEEF33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92679" y="292921"/>
            <a:ext cx="7606642" cy="480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50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C1989A-5636-42BC-B42D-56598579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95953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Våra rutiner vid upprättande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C46C43-A2BD-4D94-90FA-E06A9EA75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135" y="1945071"/>
            <a:ext cx="7921728" cy="321948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sz="2400" b="1" dirty="0">
                <a:latin typeface="Arial" panose="020B0604020202020204" pitchFamily="34" charset="0"/>
                <a:cs typeface="Arial" panose="020B0604020202020204" pitchFamily="34" charset="0"/>
              </a:rPr>
              <a:t>Vi ställer många frågor och skräddarsyr framtidsfullmakten utifrån behov</a:t>
            </a:r>
          </a:p>
          <a:p>
            <a:pPr marL="0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Familjeförhållanden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Boende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Bank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Myndighetskontakter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Testamente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Äktenskapsförord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Samboavtal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Bolag</a:t>
            </a:r>
          </a:p>
          <a:p>
            <a:pPr lvl="1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Sociala medier mm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FF21385-3D1A-4A6C-8A79-C83D5F239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F3E2AC-840C-41F6-9816-9FF94A13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91FF086-0524-F9FB-15E1-23A4241AE49F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69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3A98F-BE12-E264-D24A-38B0CCE21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84BCBA-B9A9-24CA-4A78-C43A37370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736" y="930151"/>
            <a:ext cx="10106526" cy="706964"/>
          </a:xfrm>
        </p:spPr>
        <p:txBody>
          <a:bodyPr>
            <a:noAutofit/>
          </a:bodyPr>
          <a:lstStyle/>
          <a:p>
            <a:pPr algn="ctr"/>
            <a:r>
              <a:rPr lang="sv-SE" sz="3500" dirty="0">
                <a:latin typeface="Arial" panose="020B0604020202020204" pitchFamily="34" charset="0"/>
                <a:cs typeface="Arial" panose="020B0604020202020204" pitchFamily="34" charset="0"/>
              </a:rPr>
              <a:t>Utredning om arv och testamente (SOU 2025:91)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5755FC-F979-3070-BC0A-7E2C87A39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427" y="2014500"/>
            <a:ext cx="7921144" cy="4211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700" b="1" dirty="0">
                <a:latin typeface="Arial" panose="020B0604020202020204" pitchFamily="34" charset="0"/>
                <a:cs typeface="Arial" panose="020B0604020202020204" pitchFamily="34" charset="0"/>
              </a:rPr>
              <a:t>Testamensregister</a:t>
            </a:r>
            <a:endParaRPr lang="sv-S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Offentligt </a:t>
            </a:r>
            <a:r>
              <a:rPr lang="sv-SE" sz="1700" dirty="0" err="1">
                <a:latin typeface="Arial" panose="020B0604020202020204" pitchFamily="34" charset="0"/>
                <a:cs typeface="Arial" panose="020B0604020202020204" pitchFamily="34" charset="0"/>
              </a:rPr>
              <a:t>testamentsregister</a:t>
            </a:r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 för fysiska och digitala testamenten (frivilligt)</a:t>
            </a:r>
          </a:p>
          <a:p>
            <a:pPr marL="0" indent="0">
              <a:buNone/>
            </a:pPr>
            <a:r>
              <a:rPr lang="sv-SE" sz="1700" b="1" dirty="0">
                <a:latin typeface="Arial" panose="020B0604020202020204" pitchFamily="34" charset="0"/>
                <a:cs typeface="Arial" panose="020B0604020202020204" pitchFamily="34" charset="0"/>
              </a:rPr>
              <a:t>Digitala testamenten</a:t>
            </a:r>
            <a:endParaRPr lang="sv-S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Ska kunna upprättas med bank-ID eller likande</a:t>
            </a:r>
          </a:p>
          <a:p>
            <a:pPr marL="0" indent="0">
              <a:buNone/>
            </a:pPr>
            <a:r>
              <a:rPr lang="sv-SE" sz="1700" b="1" dirty="0">
                <a:latin typeface="Arial" panose="020B0604020202020204" pitchFamily="34" charset="0"/>
                <a:cs typeface="Arial" panose="020B0604020202020204" pitchFamily="34" charset="0"/>
              </a:rPr>
              <a:t>Stärkt skydd för sambos</a:t>
            </a:r>
            <a:endParaRPr lang="sv-S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Barn ska kunna avstå arv till efterlevande sambo</a:t>
            </a: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Även omyndiga barn. Godkännas av ÖF.</a:t>
            </a:r>
          </a:p>
          <a:p>
            <a:pPr marL="0" indent="0">
              <a:buNone/>
            </a:pPr>
            <a:r>
              <a:rPr lang="sv-SE" sz="1700" b="1" dirty="0">
                <a:latin typeface="Arial" panose="020B0604020202020204" pitchFamily="34" charset="0"/>
                <a:cs typeface="Arial" panose="020B0604020202020204" pitchFamily="34" charset="0"/>
              </a:rPr>
              <a:t>Arvsrätt för kusiner</a:t>
            </a:r>
            <a:endParaRPr lang="sv-S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Avvisades av utredningen</a:t>
            </a:r>
          </a:p>
          <a:p>
            <a:pPr marL="0" indent="0">
              <a:buNone/>
            </a:pPr>
            <a:r>
              <a:rPr lang="sv-SE" sz="1700" b="1" dirty="0">
                <a:latin typeface="Arial" panose="020B0604020202020204" pitchFamily="34" charset="0"/>
                <a:cs typeface="Arial" panose="020B0604020202020204" pitchFamily="34" charset="0"/>
              </a:rPr>
              <a:t>Begränsning av laglott</a:t>
            </a:r>
            <a:endParaRPr lang="sv-S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Orimligt att den som kränkt arvlåtaren ska få ärva</a:t>
            </a:r>
          </a:p>
          <a:p>
            <a:pPr lvl="1"/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C95CC32-721F-1F1D-6009-6E8D1EEA8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107579F-3C01-4809-AC9A-96E3EE0FD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9B43D81A-8F34-CD43-8CA6-04B6FEB2CC30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47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64F2C5-4160-489A-8DE0-EB4C324FD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98994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Tack för uppmärksamheten!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FADFEC-EF4C-494F-99D4-355A0551B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0772" y="2214664"/>
            <a:ext cx="3630455" cy="15926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1900" b="1" dirty="0">
                <a:latin typeface="Arial" panose="020B0604020202020204" pitchFamily="34" charset="0"/>
                <a:cs typeface="Arial" panose="020B0604020202020204" pitchFamily="34" charset="0"/>
              </a:rPr>
              <a:t>Våra kontaktuppgifter</a:t>
            </a:r>
          </a:p>
          <a:p>
            <a:pPr marL="0" indent="0" algn="ctr">
              <a:buNone/>
            </a:pPr>
            <a:r>
              <a:rPr lang="sv-SE" sz="1700" dirty="0" err="1">
                <a:latin typeface="Arial" panose="020B0604020202020204" pitchFamily="34" charset="0"/>
                <a:cs typeface="Arial" panose="020B0604020202020204" pitchFamily="34" charset="0"/>
              </a:rPr>
              <a:t>Collecta</a:t>
            </a:r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 Juridik</a:t>
            </a:r>
          </a:p>
          <a:p>
            <a:pPr marL="0" indent="0" algn="ctr">
              <a:buNone/>
            </a:pPr>
            <a:r>
              <a:rPr lang="sv-SE" sz="17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www.collecta.se</a:t>
            </a:r>
          </a:p>
          <a:p>
            <a:pPr marL="0" indent="0" algn="ctr">
              <a:buNone/>
            </a:pPr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070-690 47 00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DBDFE90-8176-48FA-93BF-BD81B3292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2043" y="6356350"/>
            <a:ext cx="3867912" cy="310896"/>
          </a:xfrm>
        </p:spPr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37F4DE2-251D-4F68-9B74-FAA87029A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B7CF453-4C6B-4749-91E1-098ED95D8494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7988E162-9753-4B05-65BA-38908079E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6948" y="3807353"/>
            <a:ext cx="1918102" cy="192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154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E2F5D2-B72E-450F-84D1-8822F2A3B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38200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Framtidsfullmakt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E07A68-2816-4E57-BCAD-4F47B1421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6963" y="1991693"/>
            <a:ext cx="8118072" cy="3416300"/>
          </a:xfrm>
        </p:spPr>
        <p:txBody>
          <a:bodyPr/>
          <a:lstStyle/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Den 1 juli 2017 trädde Lag 2017:310 om framtidsfullmakter ikraft</a:t>
            </a:r>
          </a:p>
          <a:p>
            <a:r>
              <a:rPr lang="sv-SE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Tidigare har det inte funnits någon möjlighet att upprätta en fullmakt för ett eventuellt framtida behov </a:t>
            </a:r>
          </a:p>
          <a:p>
            <a:r>
              <a:rPr lang="sv-SE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 man och överförmyndare är de alternativ som funnits tidigare</a:t>
            </a:r>
          </a:p>
          <a:p>
            <a:r>
              <a:rPr lang="sv-SE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Rätt att upphäva andra konkurrerande fullmakter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Ingen registrering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Finns framtidsfullmakter i andra länder?</a:t>
            </a: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27CC103-40BA-42E5-9852-20FC3D752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47B37E-B7DA-420F-B02B-E9A3743F4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16FAC2BF-3045-43BC-8EED-D0772D342583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3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8B6664-F252-4D97-8D6D-3BABC9658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38200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Formkrav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4F09E6-CEAA-4C1C-9343-208B159E5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9041" y="1960995"/>
            <a:ext cx="7493916" cy="3416300"/>
          </a:xfrm>
        </p:spPr>
        <p:txBody>
          <a:bodyPr>
            <a:noAutofit/>
          </a:bodyPr>
          <a:lstStyle/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Samma formkrav som vid testamente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18 år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Skriftlig underskriven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Bevittnas av två vittnen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Exempel på personer som ej får bevittna: person under 15 år, släktingar,</a:t>
            </a:r>
          </a:p>
          <a:p>
            <a:pPr marL="0" indent="0">
              <a:buNone/>
            </a:pPr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    maka/</a:t>
            </a:r>
            <a:r>
              <a:rPr lang="sv-SE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make, barn</a:t>
            </a:r>
            <a:endParaRPr lang="sv-S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Kan återkallas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Endast originalet gäller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Granskare kan insättas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Tidsaspekten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88958DF-55F2-4A29-B49B-A9C326304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6F31D64-8810-4D96-B634-C80A7B3F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D92D787-AD3C-4B02-8A44-4993FA49856D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7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C1989A-5636-42BC-B42D-56598579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71096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Framtidsfullmakt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C46C43-A2BD-4D94-90FA-E06A9EA75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5863" y="1819751"/>
            <a:ext cx="6980271" cy="416715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v-SE" sz="1900" b="1" dirty="0">
                <a:latin typeface="Arial" panose="020B0604020202020204" pitchFamily="34" charset="0"/>
                <a:cs typeface="Arial" panose="020B0604020202020204" pitchFamily="34" charset="0"/>
              </a:rPr>
              <a:t>	   Att tänka på!</a:t>
            </a:r>
          </a:p>
          <a:p>
            <a:pPr marL="457200" lvl="1" indent="0">
              <a:buNone/>
            </a:pPr>
            <a:endParaRPr lang="sv-SE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Vem ska ha fullmakten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Alternativ fullmaktshavare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När ska fullmakten träda i kraft?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Bankärenden, löpande betalningar eller annan behörighet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Fastighet och bostadsrätt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Lantmäteriets tolkning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Gåvor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Granskare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Arvode 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Vad ska gälla vid dödsfall?</a:t>
            </a:r>
          </a:p>
          <a:p>
            <a:pPr lvl="2"/>
            <a:endParaRPr lang="sv-SE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FF21385-3D1A-4A6C-8A79-C83D5F239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F3E2AC-840C-41F6-9816-9FF94A13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191F9A1E-1DBC-44D9-A3A4-7AF82A4CCD5C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473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B5A7E7-B3CF-43A0-A1A5-62D68BED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95953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När träder fullmakten i kraft?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0463F6-D215-4F6F-9FEC-CA5C2F5AD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5376" y="2090202"/>
            <a:ext cx="6801246" cy="3152171"/>
          </a:xfrm>
        </p:spPr>
        <p:txBody>
          <a:bodyPr>
            <a:normAutofit/>
          </a:bodyPr>
          <a:lstStyle/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När den som upprättat fullmakten inte längre kan ta hand om sina angelägenheter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Fullmaktshavaren bedömer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Kan prövas av tingsrätt som kan begära in läkarintyg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Anhöriga ska underrättas om att fullmakten trätt ikraft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0706181-218B-4466-BF81-957CE40B8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55F1A7D-5931-4446-B490-7BC5B285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B59FFC-A16D-4308-8797-D86EAE8664EA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702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651F41-6413-4FD0-9AA2-163BB8844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95953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När upphör fullmakten att gälla?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F4A980-7321-4E02-90D7-ABDE8D630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816" y="2096353"/>
            <a:ext cx="8286366" cy="3416300"/>
          </a:xfrm>
        </p:spPr>
        <p:txBody>
          <a:bodyPr>
            <a:normAutofit/>
          </a:bodyPr>
          <a:lstStyle/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Fullmakten </a:t>
            </a:r>
            <a:r>
              <a:rPr lang="sv-SE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upphör ej med automatik efter att fullmaktsgivaren avlidit om det inte framgår av fullmakten</a:t>
            </a:r>
          </a:p>
          <a:p>
            <a:r>
              <a:rPr lang="sv-SE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Konkurs/konkursförvaltare, överförmyndare eller domstol</a:t>
            </a:r>
          </a:p>
          <a:p>
            <a:r>
              <a:rPr lang="sv-SE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Fullmaktsgivaren återkallar</a:t>
            </a:r>
          </a:p>
          <a:p>
            <a:r>
              <a:rPr lang="sv-SE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Granskare om det framgår av fullmakten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Om förvaltarskap/god man anordnas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Vid missbruk/återkallas</a:t>
            </a:r>
          </a:p>
          <a:p>
            <a:pPr marL="0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03FF239-B538-4630-A463-301611554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3060D79-B333-4B43-91C5-5DBA42F3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0EF205A-6054-46E7-A9F9-72A57645C49C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094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CADD98-C06B-4794-AF05-8E2FD44F4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95953"/>
            <a:ext cx="8761413" cy="706964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Kan en framtidsfullmakt missbrukas?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47FCEA-4ADA-46B5-A4C0-E679DE39E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0259" y="2024736"/>
            <a:ext cx="7551480" cy="3845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700" b="1" dirty="0">
                <a:latin typeface="Arial" panose="020B0604020202020204" pitchFamily="34" charset="0"/>
                <a:cs typeface="Arial" panose="020B0604020202020204" pitchFamily="34" charset="0"/>
              </a:rPr>
              <a:t>Ansvar</a:t>
            </a: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Föra räkenskaper</a:t>
            </a: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Hålla fullmaktsgivarens ekonomi åtskild från sin egen</a:t>
            </a: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Jäv vid motstridiga intressen/ Nytt Lantmäteriets tolkning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Kompletteras i vissa fall med godmanskap för en viss transaktion</a:t>
            </a:r>
          </a:p>
          <a:p>
            <a:pPr lvl="2"/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sz="1700" b="1" dirty="0">
                <a:latin typeface="Arial" panose="020B0604020202020204" pitchFamily="34" charset="0"/>
                <a:cs typeface="Arial" panose="020B0604020202020204" pitchFamily="34" charset="0"/>
              </a:rPr>
              <a:t>Straffrättsliga påföljder om fullmaktshavaren missbrukar sitt uppdrag</a:t>
            </a: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Skadestånd </a:t>
            </a:r>
            <a:r>
              <a:rPr lang="sv-SE" sz="1700" dirty="0" err="1">
                <a:latin typeface="Arial" panose="020B0604020202020204" pitchFamily="34" charset="0"/>
                <a:cs typeface="Arial" panose="020B0604020202020204" pitchFamily="34" charset="0"/>
              </a:rPr>
              <a:t>pga</a:t>
            </a:r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 vårdslöshet eller uppsåt</a:t>
            </a:r>
          </a:p>
          <a:p>
            <a:pPr lvl="1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Böter eller fängelse vid trolöshet mot huvudman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9F7FC7B-0396-46D3-82DB-2C79F4E14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869FFA4-7210-4A8F-9295-6E0A3EAC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992DE56B-40E6-4956-A2BB-B0FE7C85DEA1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670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52A4F0-A482-4453-8EA5-F3662E32B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38200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Mallar på internet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88CD34-DC51-4988-A995-839BAAA94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2926" y="1881124"/>
            <a:ext cx="5826145" cy="3416300"/>
          </a:xfrm>
        </p:spPr>
        <p:txBody>
          <a:bodyPr>
            <a:normAutofit/>
          </a:bodyPr>
          <a:lstStyle/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Framtidsfullmakt som omfattar ”allt” utan begräsningar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Framgår inte när den ska börja gälla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Fullmakter upprättade av banker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Organisationer/förbund som har mallar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Kryssa i själv mallar och hoppas på det bästa</a:t>
            </a:r>
          </a:p>
          <a:p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Mallar upprättade av AI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41E95AB-20DB-431C-B906-4F2AB704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66EFDC8-DE7F-4ABE-AF1A-44F5CBD7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996160FD-FD30-9488-BAAD-F55F6EECE910}"/>
              </a:ext>
            </a:extLst>
          </p:cNvPr>
          <p:cNvSpPr/>
          <p:nvPr/>
        </p:nvSpPr>
        <p:spPr>
          <a:xfrm>
            <a:off x="10476706" y="6225545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942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C1989A-5636-42BC-B42D-56598579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871096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Företagare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C46C43-A2BD-4D94-90FA-E06A9EA75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989" y="2064228"/>
            <a:ext cx="7860020" cy="354051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v-SE" sz="1700" b="1" dirty="0">
                <a:latin typeface="Arial" panose="020B0604020202020204" pitchFamily="34" charset="0"/>
                <a:cs typeface="Arial" panose="020B0604020202020204" pitchFamily="34" charset="0"/>
              </a:rPr>
              <a:t>Varför kan en framtidsfullmakt vara viktig för en företagare?</a:t>
            </a:r>
          </a:p>
          <a:p>
            <a:pPr marL="457200" lvl="1" indent="0">
              <a:buNone/>
            </a:pPr>
            <a:endParaRPr lang="sv-SE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Möjliggör att driva verksamheten vidare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Rätt att överlåta aktier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Generationsskifte</a:t>
            </a:r>
          </a:p>
          <a:p>
            <a:pPr lvl="2"/>
            <a:r>
              <a:rPr lang="sv-SE" sz="1700" dirty="0">
                <a:latin typeface="Arial" panose="020B0604020202020204" pitchFamily="34" charset="0"/>
                <a:cs typeface="Arial" panose="020B0604020202020204" pitchFamily="34" charset="0"/>
              </a:rPr>
              <a:t>Olika fullmakter till olika personer? Vem är lämplig?</a:t>
            </a:r>
          </a:p>
          <a:p>
            <a:pPr lvl="2"/>
            <a:endParaRPr lang="sv-SE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FF21385-3D1A-4A6C-8A79-C83D5F239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100" dirty="0">
                <a:solidFill>
                  <a:schemeClr val="accent6">
                    <a:lumMod val="50000"/>
                  </a:schemeClr>
                </a:solidFill>
              </a:rPr>
              <a:t>www.collecta.se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F3E2AC-840C-41F6-9816-9FF94A13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191F9A1E-1DBC-44D9-A3A4-7AF82A4CCD5C}"/>
              </a:ext>
            </a:extLst>
          </p:cNvPr>
          <p:cNvSpPr/>
          <p:nvPr/>
        </p:nvSpPr>
        <p:spPr>
          <a:xfrm>
            <a:off x="10476706" y="6241996"/>
            <a:ext cx="124585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Collecta</a:t>
            </a:r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accent6">
                    <a:lumMod val="50000"/>
                  </a:schemeClr>
                </a:solidFill>
              </a:rPr>
              <a:t>Juridik</a:t>
            </a:r>
            <a:endParaRPr lang="en-US" sz="11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71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557</Words>
  <Application>Microsoft Office PowerPoint</Application>
  <PresentationFormat>Bredbild</PresentationFormat>
  <Paragraphs>135</Paragraphs>
  <Slides>12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PowerPoint-presentation</vt:lpstr>
      <vt:lpstr>Framtidsfullmakt</vt:lpstr>
      <vt:lpstr>Formkrav</vt:lpstr>
      <vt:lpstr>Framtidsfullmakt</vt:lpstr>
      <vt:lpstr>När träder fullmakten i kraft?</vt:lpstr>
      <vt:lpstr>När upphör fullmakten att gälla?</vt:lpstr>
      <vt:lpstr>Kan en framtidsfullmakt missbrukas?</vt:lpstr>
      <vt:lpstr>Mallar på internet</vt:lpstr>
      <vt:lpstr>Företagare</vt:lpstr>
      <vt:lpstr>Våra rutiner vid upprättande</vt:lpstr>
      <vt:lpstr>Utredning om arv och testamente (SOU 2025:91)</vt:lpstr>
      <vt:lpstr>Tack för uppmärksamheten!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COLLECTA JURIDIK</dc:title>
  <dc:creator>Hans Falk</dc:creator>
  <cp:lastModifiedBy>Camilla Falk</cp:lastModifiedBy>
  <cp:revision>107</cp:revision>
  <cp:lastPrinted>2023-12-05T09:31:11Z</cp:lastPrinted>
  <dcterms:created xsi:type="dcterms:W3CDTF">2017-10-24T11:57:38Z</dcterms:created>
  <dcterms:modified xsi:type="dcterms:W3CDTF">2025-11-11T19:13:42Z</dcterms:modified>
</cp:coreProperties>
</file>