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4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550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591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476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1813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1953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6292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5510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1134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980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4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868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16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34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503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28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6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5830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FB63D4-C0D2-44E5-B745-0C2341242811}" type="datetimeFigureOut">
              <a:rPr lang="sv-SE" smtClean="0"/>
              <a:t>2024-06-03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C3320-BC2E-4B3F-8BD0-28498C54C2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090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Demenssjukdomar och demensvården i Borlänge kommun</a:t>
            </a:r>
          </a:p>
        </p:txBody>
      </p:sp>
    </p:spTree>
    <p:extLst>
      <p:ext uri="{BB962C8B-B14F-4D97-AF65-F5344CB8AC3E}">
        <p14:creationId xmlns:p14="http://schemas.microsoft.com/office/powerpoint/2010/main" val="1413155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Länkar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Borlänge kommun: 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https://www.borlange.se/omsorg-och-hjalp/aldre/demenssjukskoterska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https://www.borlange.se/omsorg-och-hjalp/boende-sarskilda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https://www.borlange.se/omsorg-och-hjalp/anhoriga-och-frivilliga</a:t>
            </a:r>
            <a:r>
              <a:rPr lang="sv-SE" dirty="0"/>
              <a:t>,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Navigeringskurs om demenssjukdomar: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https://anhoriga.se/stod--utbildning/webbutbildningar-for-anhoriga/navigeringskurs-om-demens-for-anhoriga/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968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vill du i ditt uppdrag som god man veta om demenssjukdom ?</a:t>
            </a:r>
          </a:p>
          <a:p>
            <a:endParaRPr lang="sv-SE" dirty="0"/>
          </a:p>
          <a:p>
            <a:r>
              <a:rPr lang="sv-SE" dirty="0"/>
              <a:t>Är det något speciellt som du vill ha svar på under den här stunden?</a:t>
            </a:r>
          </a:p>
        </p:txBody>
      </p:sp>
    </p:spTree>
    <p:extLst>
      <p:ext uri="{BB962C8B-B14F-4D97-AF65-F5344CB8AC3E}">
        <p14:creationId xmlns:p14="http://schemas.microsoft.com/office/powerpoint/2010/main" val="9368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Demenssjukdom</a:t>
            </a:r>
            <a:br>
              <a:rPr lang="sv-SE" dirty="0"/>
            </a:br>
            <a:r>
              <a:rPr lang="sv-SE" dirty="0"/>
              <a:t>Kognitiv sjukdom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Begreppet innefattar flera olika sjukdomar.</a:t>
            </a:r>
          </a:p>
          <a:p>
            <a:endParaRPr lang="sv-SE" dirty="0"/>
          </a:p>
          <a:p>
            <a:r>
              <a:rPr lang="sv-SE" dirty="0"/>
              <a:t>Långvarig försämring av kognitiva funktioner jämfört med tidigare.</a:t>
            </a:r>
          </a:p>
          <a:p>
            <a:endParaRPr lang="sv-SE" dirty="0"/>
          </a:p>
          <a:p>
            <a:r>
              <a:rPr lang="sv-SE" dirty="0"/>
              <a:t>Symtom och förlopp varierar beroende på skadans lokalisation i hjärnan.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A2D8-AC59-490B-9C5A-72C47BCE6801}" type="datetime1">
              <a:rPr lang="sv-SE" smtClean="0"/>
              <a:t>2024-06-03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816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Kognition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Social förmåga</a:t>
            </a:r>
          </a:p>
          <a:p>
            <a:r>
              <a:rPr lang="sv-SE" dirty="0"/>
              <a:t>Uppmärksamhet</a:t>
            </a:r>
          </a:p>
          <a:p>
            <a:r>
              <a:rPr lang="sv-SE" dirty="0"/>
              <a:t>Minne</a:t>
            </a:r>
          </a:p>
          <a:p>
            <a:r>
              <a:rPr lang="sv-SE" dirty="0"/>
              <a:t>Planera och utföra</a:t>
            </a:r>
          </a:p>
          <a:p>
            <a:r>
              <a:rPr lang="sv-SE" dirty="0"/>
              <a:t>Språk</a:t>
            </a:r>
          </a:p>
          <a:p>
            <a:r>
              <a:rPr lang="sv-SE" dirty="0"/>
              <a:t>Orienteringsförmåga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C4973-841D-49DB-883D-C7AF13DB2AB8}" type="datetime1">
              <a:rPr lang="sv-SE" smtClean="0"/>
              <a:t>2024-06-03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497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Utredning och diagnostik av demenssjukdom.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Basal utredning via primärvården</a:t>
            </a:r>
          </a:p>
          <a:p>
            <a:r>
              <a:rPr lang="sv-SE" dirty="0"/>
              <a:t>Anamnes, status, anhörigintervju, hjärnavbildning, blodprover, kognitiva test, bedömning av ADL.</a:t>
            </a:r>
          </a:p>
          <a:p>
            <a:r>
              <a:rPr lang="sv-SE" b="1" dirty="0"/>
              <a:t>Utvidgad utredning via minnesmott.</a:t>
            </a:r>
          </a:p>
          <a:p>
            <a:r>
              <a:rPr lang="sv-SE" dirty="0"/>
              <a:t>Görs om patienten är under 65 år.</a:t>
            </a:r>
          </a:p>
          <a:p>
            <a:r>
              <a:rPr lang="sv-SE" dirty="0"/>
              <a:t>Om diagnos ej fastställts vid basal utredning.</a:t>
            </a:r>
          </a:p>
          <a:p>
            <a:r>
              <a:rPr lang="sv-SE" dirty="0"/>
              <a:t>Vid komplicerade/ovanliga fall.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F80C4-FDF8-4B06-BB38-DF8341438AFA}" type="datetime1">
              <a:rPr lang="sv-SE" smtClean="0"/>
              <a:t>2024-06-03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34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Samhällskostnader för demenssjukdomar i Sverige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v-SE" dirty="0"/>
          </a:p>
          <a:p>
            <a:pPr algn="ctr"/>
            <a:r>
              <a:rPr lang="sv-SE" dirty="0"/>
              <a:t>År 2012, 63 miljarder kronor.</a:t>
            </a:r>
          </a:p>
          <a:p>
            <a:pPr algn="ctr"/>
            <a:r>
              <a:rPr lang="sv-SE" dirty="0"/>
              <a:t>År 2019, 81miljarder kronor.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Största kostanden finns hos kommunerna.</a:t>
            </a:r>
          </a:p>
        </p:txBody>
      </p:sp>
    </p:spTree>
    <p:extLst>
      <p:ext uri="{BB962C8B-B14F-4D97-AF65-F5344CB8AC3E}">
        <p14:creationId xmlns:p14="http://schemas.microsoft.com/office/powerpoint/2010/main" val="1803322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69682"/>
          </a:xfrm>
        </p:spPr>
        <p:txBody>
          <a:bodyPr/>
          <a:lstStyle/>
          <a:p>
            <a:pPr algn="ctr"/>
            <a:r>
              <a:rPr lang="sv-SE" dirty="0"/>
              <a:t>Vanliga demenssjukdomar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03312" y="1422400"/>
            <a:ext cx="8946541" cy="5126182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Alzheimers:  den vanligast förekommande demenssjukdomen, ofta smygande förlopp. Ju äldre vi blir desto större risk att insjukna.</a:t>
            </a:r>
          </a:p>
          <a:p>
            <a:endParaRPr lang="sv-SE" dirty="0"/>
          </a:p>
          <a:p>
            <a:r>
              <a:rPr lang="sv-SE" dirty="0"/>
              <a:t>Vaskulär demens: Blodkärlsdemens. Kan uppkomma i samband med stroke. Personen kan ha samma svårigheter som man haft efter en stroke. Finns ingen specifik behandling, viktigt att förbygga nya kärlskador. Livsstilsfaktorer påverkar i hög grad.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Frontallobsdemens: Debuterar ofta i medelåldern. Skador i hjärnans pannlob påverkar personligheten, impulskontroll och </a:t>
            </a:r>
            <a:r>
              <a:rPr lang="sv-SE" dirty="0" err="1"/>
              <a:t>omdömesfärmåga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err="1"/>
              <a:t>Lewy</a:t>
            </a:r>
            <a:r>
              <a:rPr lang="sv-SE" dirty="0"/>
              <a:t> Body demens: Drabbas ofta av synhallucinationer och störd drömsömn. Stor fallrisk </a:t>
            </a:r>
            <a:r>
              <a:rPr lang="sv-SE" dirty="0" err="1"/>
              <a:t>pga</a:t>
            </a:r>
            <a:r>
              <a:rPr lang="sv-SE" dirty="0"/>
              <a:t> </a:t>
            </a:r>
            <a:r>
              <a:rPr lang="sv-SE" dirty="0" err="1"/>
              <a:t>ortostatism</a:t>
            </a:r>
            <a:r>
              <a:rPr lang="sv-SE" dirty="0"/>
              <a:t> och svårigheter att bedöma avstånd. Minne och intellekt kan vara väl bevarade lång in i sjukdomen.</a:t>
            </a:r>
          </a:p>
        </p:txBody>
      </p:sp>
    </p:spTree>
    <p:extLst>
      <p:ext uri="{BB962C8B-B14F-4D97-AF65-F5344CB8AC3E}">
        <p14:creationId xmlns:p14="http://schemas.microsoft.com/office/powerpoint/2010/main" val="291376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Hjälp och stöd från kommunen, ordinärt boende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Kontaktvägar, region -&gt; kommun.</a:t>
            </a:r>
          </a:p>
          <a:p>
            <a:r>
              <a:rPr lang="sv-SE" dirty="0"/>
              <a:t>Hembesök av demenssjuksköterska och/eller biståndshandläggare.</a:t>
            </a:r>
          </a:p>
          <a:p>
            <a:r>
              <a:rPr lang="sv-SE" dirty="0"/>
              <a:t>Anhörigstöd, enskilda samtal eller i grupp.</a:t>
            </a:r>
          </a:p>
          <a:p>
            <a:r>
              <a:rPr lang="sv-SE" dirty="0"/>
              <a:t>Grupp för personer som fått en demensdiagnos.</a:t>
            </a:r>
          </a:p>
          <a:p>
            <a:r>
              <a:rPr lang="sv-SE" dirty="0"/>
              <a:t>Tre dagverksamheter för personer med demenssjukdom.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7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Hjälp och stöd från kommunen, särskilt boende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sz="2100" b="1" dirty="0"/>
              <a:t>Hällsjöhemmet och Kungsljuset= ”vanligt” SÄBO (hög omvårdnad).</a:t>
            </a:r>
          </a:p>
          <a:p>
            <a:endParaRPr lang="sv-SE" sz="2100" b="1" dirty="0"/>
          </a:p>
          <a:p>
            <a:r>
              <a:rPr lang="sv-SE" sz="2100" b="1" dirty="0" err="1"/>
              <a:t>Gyllegården</a:t>
            </a:r>
            <a:r>
              <a:rPr lang="sv-SE" sz="2100" b="1" dirty="0"/>
              <a:t> = tre avdelningar, en är inriktad på demens och de övriga två är ”vanligt” boende. </a:t>
            </a:r>
          </a:p>
          <a:p>
            <a:r>
              <a:rPr lang="sv-SE" sz="2100" b="1" dirty="0"/>
              <a:t>Hagagården, Ekoxen, Hessegården &amp; Åkershem =renodlade demensboenden, </a:t>
            </a:r>
          </a:p>
          <a:p>
            <a:r>
              <a:rPr lang="sv-SE" sz="2100" b="1" dirty="0" err="1"/>
              <a:t>Nyhöjden</a:t>
            </a:r>
            <a:r>
              <a:rPr lang="sv-SE" sz="2100" b="1" dirty="0"/>
              <a:t>= flera olika avdelningar, en </a:t>
            </a:r>
            <a:r>
              <a:rPr lang="sv-SE" sz="2100" b="1" dirty="0" err="1"/>
              <a:t>avd</a:t>
            </a:r>
            <a:r>
              <a:rPr lang="sv-SE" sz="2100" b="1" dirty="0"/>
              <a:t> som är demensboende, en avdelning för växelvård, en avdelning är demenskorttids, två korttidsavdelningar är för hög omvårdnad. En avdelning, Slussen, är för personer som väntar på SÄBO-platser.</a:t>
            </a:r>
          </a:p>
          <a:p>
            <a:r>
              <a:rPr lang="sv-SE" sz="2100" b="1" dirty="0"/>
              <a:t>Nytt boende (Tunagården) håller på att byggas. Kommer drivas av </a:t>
            </a:r>
            <a:r>
              <a:rPr lang="sv-SE" sz="2100" b="1" dirty="0" err="1"/>
              <a:t>Attendo</a:t>
            </a:r>
            <a:r>
              <a:rPr lang="sv-SE" sz="2100" b="1" dirty="0"/>
              <a:t>. Hög omvårdnad+ demensavdelning. Beräknas klart år 2025. Hagagårdens platser kommer att flyttas till nya Tunagården.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3038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</TotalTime>
  <Words>501</Words>
  <Application>Microsoft Office PowerPoint</Application>
  <PresentationFormat>Bredbild</PresentationFormat>
  <Paragraphs>65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Jon</vt:lpstr>
      <vt:lpstr>Demenssjukdomar och demensvården i Borlänge kommun</vt:lpstr>
      <vt:lpstr>PowerPoint-presentation</vt:lpstr>
      <vt:lpstr>Demenssjukdom Kognitiv sjukdom</vt:lpstr>
      <vt:lpstr>Kognition</vt:lpstr>
      <vt:lpstr>Utredning och diagnostik av demenssjukdom.</vt:lpstr>
      <vt:lpstr>Samhällskostnader för demenssjukdomar i Sverige</vt:lpstr>
      <vt:lpstr>Vanliga demenssjukdomar</vt:lpstr>
      <vt:lpstr>Hjälp och stöd från kommunen, ordinärt boende</vt:lpstr>
      <vt:lpstr>Hjälp och stöd från kommunen, särskilt boende</vt:lpstr>
      <vt:lpstr>Länkar</vt:lpstr>
    </vt:vector>
  </TitlesOfParts>
  <Company>Borlänge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Demenssjukdomar och demensvården i Borlänge kommun</dc:title>
  <dc:creator>Johanna Lindström</dc:creator>
  <cp:lastModifiedBy>Björn Barle</cp:lastModifiedBy>
  <cp:revision>3</cp:revision>
  <dcterms:created xsi:type="dcterms:W3CDTF">2024-06-03T09:13:20Z</dcterms:created>
  <dcterms:modified xsi:type="dcterms:W3CDTF">2024-06-03T11:19:24Z</dcterms:modified>
</cp:coreProperties>
</file>