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57" r:id="rId2"/>
    <p:sldId id="358" r:id="rId3"/>
    <p:sldId id="355" r:id="rId4"/>
    <p:sldId id="339" r:id="rId5"/>
    <p:sldId id="346" r:id="rId6"/>
    <p:sldId id="284" r:id="rId7"/>
    <p:sldId id="363" r:id="rId8"/>
    <p:sldId id="336" r:id="rId9"/>
    <p:sldId id="348" r:id="rId10"/>
    <p:sldId id="369" r:id="rId11"/>
    <p:sldId id="367" r:id="rId12"/>
  </p:sldIdLst>
  <p:sldSz cx="9144000" cy="6858000" type="screen4x3"/>
  <p:notesSz cx="6805613" cy="99441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F6E8160-2223-456B-8B7B-C3F3FEA2C435}">
          <p14:sldIdLst>
            <p14:sldId id="357"/>
            <p14:sldId id="358"/>
            <p14:sldId id="355"/>
            <p14:sldId id="339"/>
            <p14:sldId id="346"/>
            <p14:sldId id="284"/>
            <p14:sldId id="363"/>
            <p14:sldId id="336"/>
            <p14:sldId id="348"/>
            <p14:sldId id="369"/>
            <p14:sldId id="367"/>
          </p14:sldIdLst>
        </p14:section>
        <p14:section name="Namnlöst avsnitt" id="{D1095C99-40FA-4D25-943F-2489BAEF526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A4"/>
    <a:srgbClr val="671565"/>
    <a:srgbClr val="F3F1EE"/>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1" autoAdjust="0"/>
    <p:restoredTop sz="79354" autoAdjust="0"/>
  </p:normalViewPr>
  <p:slideViewPr>
    <p:cSldViewPr>
      <p:cViewPr varScale="1">
        <p:scale>
          <a:sx n="57" d="100"/>
          <a:sy n="57" d="100"/>
        </p:scale>
        <p:origin x="-888" y="-90"/>
      </p:cViewPr>
      <p:guideLst>
        <p:guide orient="horz" pos="2160"/>
        <p:guide pos="2880"/>
      </p:guideLst>
    </p:cSldViewPr>
  </p:slideViewPr>
  <p:outlineViewPr>
    <p:cViewPr>
      <p:scale>
        <a:sx n="33" d="100"/>
        <a:sy n="33" d="100"/>
      </p:scale>
      <p:origin x="-16"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1" d="100"/>
          <a:sy n="51" d="100"/>
        </p:scale>
        <p:origin x="-1722" y="-90"/>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9099" cy="497205"/>
          </a:xfrm>
          <a:prstGeom prst="rect">
            <a:avLst/>
          </a:prstGeom>
        </p:spPr>
        <p:txBody>
          <a:bodyPr vert="horz" lIns="91431" tIns="45715" rIns="91431" bIns="45715" rtlCol="0"/>
          <a:lstStyle>
            <a:lvl1pPr algn="l">
              <a:defRPr sz="1200"/>
            </a:lvl1pPr>
          </a:lstStyle>
          <a:p>
            <a:endParaRPr lang="sv-SE"/>
          </a:p>
        </p:txBody>
      </p:sp>
      <p:sp>
        <p:nvSpPr>
          <p:cNvPr id="3" name="Platshållare för datum 2"/>
          <p:cNvSpPr>
            <a:spLocks noGrp="1"/>
          </p:cNvSpPr>
          <p:nvPr>
            <p:ph type="dt" sz="quarter" idx="1"/>
          </p:nvPr>
        </p:nvSpPr>
        <p:spPr>
          <a:xfrm>
            <a:off x="3854940" y="1"/>
            <a:ext cx="2949099" cy="497205"/>
          </a:xfrm>
          <a:prstGeom prst="rect">
            <a:avLst/>
          </a:prstGeom>
        </p:spPr>
        <p:txBody>
          <a:bodyPr vert="horz" lIns="91431" tIns="45715" rIns="91431" bIns="45715" rtlCol="0"/>
          <a:lstStyle>
            <a:lvl1pPr algn="r">
              <a:defRPr sz="1200"/>
            </a:lvl1pPr>
          </a:lstStyle>
          <a:p>
            <a:fld id="{F8E815F5-6347-4DC1-810D-C228C4E3BC30}" type="datetimeFigureOut">
              <a:rPr lang="sv-SE" smtClean="0"/>
              <a:t>2019-11-07</a:t>
            </a:fld>
            <a:endParaRPr lang="sv-SE"/>
          </a:p>
        </p:txBody>
      </p:sp>
      <p:sp>
        <p:nvSpPr>
          <p:cNvPr id="4" name="Platshållare för sidfot 3"/>
          <p:cNvSpPr>
            <a:spLocks noGrp="1"/>
          </p:cNvSpPr>
          <p:nvPr>
            <p:ph type="ftr" sz="quarter" idx="2"/>
          </p:nvPr>
        </p:nvSpPr>
        <p:spPr>
          <a:xfrm>
            <a:off x="1" y="9445170"/>
            <a:ext cx="2949099" cy="497205"/>
          </a:xfrm>
          <a:prstGeom prst="rect">
            <a:avLst/>
          </a:prstGeom>
        </p:spPr>
        <p:txBody>
          <a:bodyPr vert="horz" lIns="91431" tIns="45715" rIns="91431" bIns="45715" rtlCol="0" anchor="b"/>
          <a:lstStyle>
            <a:lvl1pPr algn="l">
              <a:defRPr sz="1200"/>
            </a:lvl1pPr>
          </a:lstStyle>
          <a:p>
            <a:endParaRPr lang="sv-SE"/>
          </a:p>
        </p:txBody>
      </p:sp>
      <p:sp>
        <p:nvSpPr>
          <p:cNvPr id="5" name="Platshållare för bildnummer 4"/>
          <p:cNvSpPr>
            <a:spLocks noGrp="1"/>
          </p:cNvSpPr>
          <p:nvPr>
            <p:ph type="sldNum" sz="quarter" idx="3"/>
          </p:nvPr>
        </p:nvSpPr>
        <p:spPr>
          <a:xfrm>
            <a:off x="3854940" y="9445170"/>
            <a:ext cx="2949099" cy="497205"/>
          </a:xfrm>
          <a:prstGeom prst="rect">
            <a:avLst/>
          </a:prstGeom>
        </p:spPr>
        <p:txBody>
          <a:bodyPr vert="horz" lIns="91431" tIns="45715" rIns="91431" bIns="45715" rtlCol="0" anchor="b"/>
          <a:lstStyle>
            <a:lvl1pPr algn="r">
              <a:defRPr sz="1200"/>
            </a:lvl1pPr>
          </a:lstStyle>
          <a:p>
            <a:fld id="{0F86524E-6B72-4961-9E94-CE66F34577DD}" type="slidenum">
              <a:rPr lang="sv-SE" smtClean="0"/>
              <a:t>‹#›</a:t>
            </a:fld>
            <a:endParaRPr lang="sv-SE"/>
          </a:p>
        </p:txBody>
      </p:sp>
    </p:spTree>
    <p:extLst>
      <p:ext uri="{BB962C8B-B14F-4D97-AF65-F5344CB8AC3E}">
        <p14:creationId xmlns:p14="http://schemas.microsoft.com/office/powerpoint/2010/main" val="873185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9575" cy="496888"/>
          </a:xfrm>
          <a:prstGeom prst="rect">
            <a:avLst/>
          </a:prstGeom>
        </p:spPr>
        <p:txBody>
          <a:bodyPr vert="horz" lIns="91431" tIns="45715" rIns="91431" bIns="45715" rtlCol="0"/>
          <a:lstStyle>
            <a:lvl1pPr algn="l">
              <a:defRPr sz="1200"/>
            </a:lvl1pPr>
          </a:lstStyle>
          <a:p>
            <a:endParaRPr lang="sv-SE"/>
          </a:p>
        </p:txBody>
      </p:sp>
      <p:sp>
        <p:nvSpPr>
          <p:cNvPr id="3" name="Platshållare för datum 2"/>
          <p:cNvSpPr>
            <a:spLocks noGrp="1"/>
          </p:cNvSpPr>
          <p:nvPr>
            <p:ph type="dt" idx="1"/>
          </p:nvPr>
        </p:nvSpPr>
        <p:spPr>
          <a:xfrm>
            <a:off x="3854451" y="1"/>
            <a:ext cx="2949575" cy="496888"/>
          </a:xfrm>
          <a:prstGeom prst="rect">
            <a:avLst/>
          </a:prstGeom>
        </p:spPr>
        <p:txBody>
          <a:bodyPr vert="horz" lIns="91431" tIns="45715" rIns="91431" bIns="45715" rtlCol="0"/>
          <a:lstStyle>
            <a:lvl1pPr algn="r">
              <a:defRPr sz="1200"/>
            </a:lvl1pPr>
          </a:lstStyle>
          <a:p>
            <a:fld id="{D53149F1-5EDF-435C-B766-C8CB43DD2E12}" type="datetimeFigureOut">
              <a:rPr lang="sv-SE" smtClean="0"/>
              <a:t>2019-11-07</a:t>
            </a:fld>
            <a:endParaRPr lang="sv-SE"/>
          </a:p>
        </p:txBody>
      </p:sp>
      <p:sp>
        <p:nvSpPr>
          <p:cNvPr id="4" name="Platshållare för bildobjekt 3"/>
          <p:cNvSpPr>
            <a:spLocks noGrp="1" noRot="1" noChangeAspect="1"/>
          </p:cNvSpPr>
          <p:nvPr>
            <p:ph type="sldImg" idx="2"/>
          </p:nvPr>
        </p:nvSpPr>
        <p:spPr>
          <a:xfrm>
            <a:off x="917575" y="746125"/>
            <a:ext cx="4972050" cy="3730625"/>
          </a:xfrm>
          <a:prstGeom prst="rect">
            <a:avLst/>
          </a:prstGeom>
          <a:noFill/>
          <a:ln w="12700">
            <a:solidFill>
              <a:prstClr val="black"/>
            </a:solidFill>
          </a:ln>
        </p:spPr>
        <p:txBody>
          <a:bodyPr vert="horz" lIns="91431" tIns="45715" rIns="91431" bIns="45715" rtlCol="0" anchor="ctr"/>
          <a:lstStyle/>
          <a:p>
            <a:endParaRPr lang="sv-SE"/>
          </a:p>
        </p:txBody>
      </p:sp>
      <p:sp>
        <p:nvSpPr>
          <p:cNvPr id="5" name="Platshållare för anteckningar 4"/>
          <p:cNvSpPr>
            <a:spLocks noGrp="1"/>
          </p:cNvSpPr>
          <p:nvPr>
            <p:ph type="body" sz="quarter" idx="3"/>
          </p:nvPr>
        </p:nvSpPr>
        <p:spPr>
          <a:xfrm>
            <a:off x="681039" y="4722813"/>
            <a:ext cx="5443537" cy="4475162"/>
          </a:xfrm>
          <a:prstGeom prst="rect">
            <a:avLst/>
          </a:prstGeom>
        </p:spPr>
        <p:txBody>
          <a:bodyPr vert="horz" lIns="91431" tIns="45715" rIns="91431" bIns="45715"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45626"/>
            <a:ext cx="2949575" cy="496888"/>
          </a:xfrm>
          <a:prstGeom prst="rect">
            <a:avLst/>
          </a:prstGeom>
        </p:spPr>
        <p:txBody>
          <a:bodyPr vert="horz" lIns="91431" tIns="45715" rIns="91431" bIns="45715"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451" y="9445626"/>
            <a:ext cx="2949575" cy="496888"/>
          </a:xfrm>
          <a:prstGeom prst="rect">
            <a:avLst/>
          </a:prstGeom>
        </p:spPr>
        <p:txBody>
          <a:bodyPr vert="horz" lIns="91431" tIns="45715" rIns="91431" bIns="45715" rtlCol="0" anchor="b"/>
          <a:lstStyle>
            <a:lvl1pPr algn="r">
              <a:defRPr sz="1200"/>
            </a:lvl1pPr>
          </a:lstStyle>
          <a:p>
            <a:fld id="{A263B75B-E12B-4B5C-AD6A-963FA0CBFC67}" type="slidenum">
              <a:rPr lang="sv-SE" smtClean="0"/>
              <a:t>‹#›</a:t>
            </a:fld>
            <a:endParaRPr lang="sv-SE"/>
          </a:p>
        </p:txBody>
      </p:sp>
    </p:spTree>
    <p:extLst>
      <p:ext uri="{BB962C8B-B14F-4D97-AF65-F5344CB8AC3E}">
        <p14:creationId xmlns:p14="http://schemas.microsoft.com/office/powerpoint/2010/main" val="217719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fs.se/kunskapsbank/skrifter-och-faktabl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t>Det här är en presentation som är tänkt att användas av lokalföreningar inom RFS, till exempel för att informera om förbundet vid</a:t>
            </a:r>
            <a:r>
              <a:rPr lang="sv-SE" altLang="sv-SE" baseline="0" dirty="0" smtClean="0"/>
              <a:t> medlemsmöte</a:t>
            </a:r>
            <a:r>
              <a:rPr lang="sv-SE" altLang="sv-SE" dirty="0" smtClean="0"/>
              <a:t> eller vid möte med lokala myndigheter eller politiker. </a:t>
            </a:r>
          </a:p>
          <a:p>
            <a:endParaRPr lang="sv-SE" altLang="sv-SE" dirty="0" smtClean="0"/>
          </a:p>
          <a:p>
            <a:r>
              <a:rPr lang="sv-SE" altLang="sv-SE" dirty="0" smtClean="0"/>
              <a:t>(Denna</a:t>
            </a:r>
            <a:r>
              <a:rPr lang="sv-SE" altLang="sv-SE" baseline="0" dirty="0" smtClean="0"/>
              <a:t> powerpoint-presentation är uppdaterad </a:t>
            </a:r>
            <a:r>
              <a:rPr lang="sv-SE" altLang="sv-SE" baseline="0" dirty="0" smtClean="0"/>
              <a:t>2019-11-07)</a:t>
            </a:r>
            <a:endParaRPr lang="sv-SE" altLang="sv-SE" dirty="0" smtClean="0"/>
          </a:p>
        </p:txBody>
      </p:sp>
      <p:sp>
        <p:nvSpPr>
          <p:cNvPr id="4" name="Platshållare för bildnummer 3"/>
          <p:cNvSpPr>
            <a:spLocks noGrp="1"/>
          </p:cNvSpPr>
          <p:nvPr>
            <p:ph type="sldNum" sz="quarter" idx="10"/>
          </p:nvPr>
        </p:nvSpPr>
        <p:spPr/>
        <p:txBody>
          <a:bodyPr/>
          <a:lstStyle/>
          <a:p>
            <a:fld id="{A263B75B-E12B-4B5C-AD6A-963FA0CBFC67}" type="slidenum">
              <a:rPr lang="sv-SE" smtClean="0"/>
              <a:t>1</a:t>
            </a:fld>
            <a:endParaRPr lang="sv-SE"/>
          </a:p>
        </p:txBody>
      </p:sp>
    </p:spTree>
    <p:extLst>
      <p:ext uri="{BB962C8B-B14F-4D97-AF65-F5344CB8AC3E}">
        <p14:creationId xmlns:p14="http://schemas.microsoft.com/office/powerpoint/2010/main" val="909932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Opinionsbildning</a:t>
            </a:r>
            <a:r>
              <a:rPr lang="sv-SE" baseline="0" dirty="0" smtClean="0"/>
              <a:t> är en viktig del i RFS arbete. </a:t>
            </a:r>
            <a:r>
              <a:rPr lang="sv-SE" baseline="0" dirty="0" smtClean="0"/>
              <a:t>Ju </a:t>
            </a:r>
            <a:r>
              <a:rPr lang="sv-SE" baseline="0" dirty="0" smtClean="0"/>
              <a:t>fler vi blir desto starkare röst är förbundets röst!</a:t>
            </a:r>
          </a:p>
          <a:p>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10</a:t>
            </a:fld>
            <a:endParaRPr lang="sv-SE"/>
          </a:p>
        </p:txBody>
      </p:sp>
    </p:spTree>
    <p:extLst>
      <p:ext uri="{BB962C8B-B14F-4D97-AF65-F5344CB8AC3E}">
        <p14:creationId xmlns:p14="http://schemas.microsoft.com/office/powerpoint/2010/main" val="243491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Varmt</a:t>
            </a:r>
            <a:r>
              <a:rPr lang="sv-SE" baseline="0" dirty="0" smtClean="0"/>
              <a:t> välkommen som medlem i vår lokalförening!</a:t>
            </a:r>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11</a:t>
            </a:fld>
            <a:endParaRPr lang="sv-SE"/>
          </a:p>
        </p:txBody>
      </p:sp>
    </p:spTree>
    <p:extLst>
      <p:ext uri="{BB962C8B-B14F-4D97-AF65-F5344CB8AC3E}">
        <p14:creationId xmlns:p14="http://schemas.microsoft.com/office/powerpoint/2010/main" val="238042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ltLang="sv-SE" b="1" dirty="0" smtClean="0"/>
              <a:t>RFS</a:t>
            </a:r>
            <a:r>
              <a:rPr lang="sv-SE" altLang="sv-SE" b="1" baseline="0" dirty="0" smtClean="0"/>
              <a:t> </a:t>
            </a:r>
            <a:r>
              <a:rPr lang="sv-SE" altLang="sv-SE" dirty="0" smtClean="0"/>
              <a:t>är en ideell sammanslutning av cirka</a:t>
            </a:r>
            <a:r>
              <a:rPr lang="sv-SE" altLang="sv-SE" baseline="0" dirty="0" smtClean="0"/>
              <a:t> 60 </a:t>
            </a:r>
            <a:r>
              <a:rPr lang="sv-SE" altLang="sv-SE" baseline="0" dirty="0" smtClean="0"/>
              <a:t>l</a:t>
            </a:r>
            <a:r>
              <a:rPr lang="sv-SE" altLang="sv-SE" dirty="0" smtClean="0"/>
              <a:t>okalföreningar (varav vår förening är en)</a:t>
            </a:r>
            <a:r>
              <a:rPr lang="sv-SE" altLang="sv-SE" baseline="0" dirty="0" smtClean="0"/>
              <a:t> </a:t>
            </a:r>
            <a:r>
              <a:rPr lang="sv-SE" altLang="sv-SE" dirty="0" smtClean="0"/>
              <a:t>med 6 000 </a:t>
            </a:r>
            <a:r>
              <a:rPr lang="sv-SE" altLang="sv-SE" dirty="0" smtClean="0"/>
              <a:t>medlemmar.</a:t>
            </a:r>
          </a:p>
          <a:p>
            <a:pPr marL="171450" indent="-171450">
              <a:buFont typeface="Arial" panose="020B0604020202020204" pitchFamily="34" charset="0"/>
              <a:buChar char="•"/>
            </a:pPr>
            <a:r>
              <a:rPr lang="sv-SE" altLang="sv-SE" b="1" dirty="0" smtClean="0"/>
              <a:t>Historik</a:t>
            </a:r>
            <a:r>
              <a:rPr lang="sv-SE" altLang="sv-SE" b="1" baseline="0" dirty="0" smtClean="0"/>
              <a:t> </a:t>
            </a:r>
            <a:r>
              <a:rPr lang="sv-SE" altLang="sv-SE" baseline="0" dirty="0" smtClean="0"/>
              <a:t>- </a:t>
            </a:r>
            <a:r>
              <a:rPr lang="sv-SE" altLang="sv-SE" dirty="0" smtClean="0"/>
              <a:t>Riksförbundet frivilliga samhällsarbetares historia börjar i slutet av 1950-talet då övervakare slöt sig samman i föreningar. Förbundet bildades 1968. Att föreningarna gick samman i ett riksförbund uppmuntrades av Kriminalvården, men förbundet var noga med att vara fristående från Kriminalvården och ville vara öppen för alla lekmän oavsett om de kom från kriminalvården, socialtjänsten eller psykiatrin. Genom åren har de andra lagreglerade frivilliguppdragen tillkommit. </a:t>
            </a:r>
            <a:endParaRPr lang="sv-SE" altLang="sv-SE" dirty="0" smtClean="0"/>
          </a:p>
          <a:p>
            <a:pPr marL="171450" indent="-171450">
              <a:buFont typeface="Arial" panose="020B0604020202020204" pitchFamily="34" charset="0"/>
              <a:buChar char="•"/>
            </a:pPr>
            <a:r>
              <a:rPr lang="sv-SE" altLang="sv-SE" dirty="0" smtClean="0"/>
              <a:t>Leds av </a:t>
            </a:r>
            <a:r>
              <a:rPr lang="sv-SE" altLang="sv-SE" b="1" dirty="0" smtClean="0"/>
              <a:t>förbundsstyrelse </a:t>
            </a:r>
            <a:r>
              <a:rPr lang="sv-SE" altLang="sv-SE" dirty="0" smtClean="0"/>
              <a:t>med </a:t>
            </a:r>
            <a:r>
              <a:rPr lang="sv-SE" altLang="sv-SE" dirty="0" smtClean="0"/>
              <a:t>Mimmi</a:t>
            </a:r>
            <a:r>
              <a:rPr lang="sv-SE" altLang="sv-SE" baseline="0" dirty="0" smtClean="0"/>
              <a:t> Agnevald Haugen som </a:t>
            </a:r>
            <a:r>
              <a:rPr lang="sv-SE" altLang="sv-SE" baseline="0" dirty="0" smtClean="0"/>
              <a:t>ordförande och ytterligare 8 ledamöter och 2 ersättare</a:t>
            </a:r>
            <a:r>
              <a:rPr lang="sv-SE" altLang="sv-SE" dirty="0" smtClean="0"/>
              <a:t>, </a:t>
            </a:r>
            <a:r>
              <a:rPr lang="sv-SE" altLang="sv-SE" b="1" dirty="0" smtClean="0"/>
              <a:t>kansli</a:t>
            </a:r>
            <a:r>
              <a:rPr lang="sv-SE" altLang="sv-SE" dirty="0" smtClean="0"/>
              <a:t> i Sthlm med </a:t>
            </a:r>
            <a:r>
              <a:rPr lang="sv-SE" altLang="sv-SE" dirty="0" smtClean="0"/>
              <a:t>6-7 anställda</a:t>
            </a:r>
            <a:endParaRPr lang="sv-SE" altLang="sv-SE" dirty="0" smtClean="0"/>
          </a:p>
          <a:p>
            <a:pPr marL="171450" indent="-171450">
              <a:buFont typeface="Arial" panose="020B0604020202020204" pitchFamily="34" charset="0"/>
              <a:buChar char="•"/>
            </a:pPr>
            <a:r>
              <a:rPr lang="sv-SE" altLang="sv-SE" b="1" dirty="0" smtClean="0"/>
              <a:t>RFS uppgift: </a:t>
            </a:r>
            <a:r>
              <a:rPr lang="sv-SE" altLang="sv-SE" dirty="0" smtClean="0"/>
              <a:t>stödja föreningarna</a:t>
            </a:r>
            <a:r>
              <a:rPr lang="sv-SE" altLang="sv-SE" baseline="0" dirty="0" smtClean="0"/>
              <a:t> kring utbildning, information, erfarenhetsutbyte, det gör vi tex genom att ta fram </a:t>
            </a:r>
            <a:r>
              <a:rPr lang="sv-SE" altLang="sv-SE" dirty="0" smtClean="0"/>
              <a:t>utbildningsmaterial.</a:t>
            </a:r>
            <a:r>
              <a:rPr lang="sv-SE" altLang="sv-SE" baseline="0" dirty="0" smtClean="0"/>
              <a:t> </a:t>
            </a:r>
            <a:r>
              <a:rPr lang="sv-SE" altLang="sv-SE" baseline="0" dirty="0" smtClean="0"/>
              <a:t>Opinionsbildare, se mer sid 6!</a:t>
            </a:r>
            <a:endParaRPr lang="sv-SE" altLang="sv-SE" dirty="0" smtClean="0">
              <a:ea typeface="MS PGothic" pitchFamily="34" charset="-128"/>
            </a:endParaRPr>
          </a:p>
          <a:p>
            <a:endParaRPr lang="sv-SE" alt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2</a:t>
            </a:fld>
            <a:endParaRPr lang="sv-SE"/>
          </a:p>
        </p:txBody>
      </p:sp>
    </p:spTree>
    <p:extLst>
      <p:ext uri="{BB962C8B-B14F-4D97-AF65-F5344CB8AC3E}">
        <p14:creationId xmlns:p14="http://schemas.microsoft.com/office/powerpoint/2010/main" val="410110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RFS är en ideell sammanslutning av lokalföreningar med medlemmar som har </a:t>
            </a:r>
            <a:r>
              <a:rPr lang="sv-SE" b="1" dirty="0" smtClean="0"/>
              <a:t>lagreglerade frivilliguppdrag. </a:t>
            </a:r>
            <a:r>
              <a:rPr lang="sv-SE" dirty="0" smtClean="0"/>
              <a:t>Dvs myndigheter beslutar enligt lag om insatserna och frivilliga utför dem. Det finns en </a:t>
            </a:r>
            <a:r>
              <a:rPr lang="sv-SE" b="1" dirty="0" smtClean="0"/>
              <a:t>gemensam kärna </a:t>
            </a:r>
            <a:r>
              <a:rPr lang="sv-SE" dirty="0" smtClean="0"/>
              <a:t>i uppdragen. Alla de lagreglerade frivilliguppdragen handlar om att stödja en medmänniska i en utsatt situation, ge ett gott bemötande och förstå gränserna i uppdraget, att känna till samhällets resurser och att veta vägarna för att nå fram till dem.</a:t>
            </a:r>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r>
              <a:rPr lang="sv-SE" dirty="0" smtClean="0"/>
              <a:t>Gode män och förvaltare – utreds av överförmyndare och beslutas av tingsrätt</a:t>
            </a:r>
          </a:p>
          <a:p>
            <a:pPr marL="171450" indent="-171450">
              <a:buFont typeface="Arial" panose="020B0604020202020204" pitchFamily="34" charset="0"/>
              <a:buChar char="•"/>
            </a:pPr>
            <a:r>
              <a:rPr lang="sv-SE" dirty="0" smtClean="0"/>
              <a:t>Särskilt förordnad vårdnadshavare – tillsätts av socialtjänst</a:t>
            </a:r>
          </a:p>
          <a:p>
            <a:pPr marL="171450" indent="-171450">
              <a:buFont typeface="Arial" panose="020B0604020202020204" pitchFamily="34" charset="0"/>
              <a:buChar char="•"/>
            </a:pPr>
            <a:r>
              <a:rPr lang="sv-SE" dirty="0" smtClean="0"/>
              <a:t>Kontaktpersoner, kontaktfamiljer, stödfamiljer enligt LSS och </a:t>
            </a:r>
            <a:r>
              <a:rPr lang="sv-SE" dirty="0" err="1" smtClean="0"/>
              <a:t>SoL</a:t>
            </a:r>
            <a:r>
              <a:rPr lang="sv-SE" dirty="0" smtClean="0"/>
              <a:t> – tillsätts av socialtjänst</a:t>
            </a:r>
          </a:p>
          <a:p>
            <a:pPr marL="171450" indent="-171450">
              <a:buFont typeface="Arial" panose="020B0604020202020204" pitchFamily="34" charset="0"/>
              <a:buChar char="•"/>
            </a:pPr>
            <a:r>
              <a:rPr lang="sv-SE" dirty="0" smtClean="0"/>
              <a:t>Stödpersoner inom tvångspsykiatrin enligt LPT och LRV – tillsätts av patientnämnd</a:t>
            </a:r>
          </a:p>
          <a:p>
            <a:pPr marL="171450" indent="-171450">
              <a:buFont typeface="Arial" panose="020B0604020202020204" pitchFamily="34" charset="0"/>
              <a:buChar char="•"/>
            </a:pPr>
            <a:r>
              <a:rPr lang="sv-SE" dirty="0" smtClean="0"/>
              <a:t>Biträdande övervakare och förtroendemän –  tillsätts av frivården</a:t>
            </a:r>
          </a:p>
          <a:p>
            <a:pPr marL="171450" indent="-171450">
              <a:buFont typeface="Arial" panose="020B0604020202020204" pitchFamily="34" charset="0"/>
              <a:buChar char="•"/>
            </a:pPr>
            <a:r>
              <a:rPr lang="sv-SE" dirty="0" smtClean="0"/>
              <a:t>Besökare på häkten och anstalten – är inte ett </a:t>
            </a:r>
            <a:r>
              <a:rPr lang="sv-SE" dirty="0" err="1" smtClean="0"/>
              <a:t>lagreglerat</a:t>
            </a:r>
            <a:r>
              <a:rPr lang="sv-SE" dirty="0" smtClean="0"/>
              <a:t> frivilliguppdrag, utan en frivilliginsats utan arvode. Besöksgrupperna startas ofta upp av övervakare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3</a:t>
            </a:fld>
            <a:endParaRPr lang="sv-SE"/>
          </a:p>
        </p:txBody>
      </p:sp>
    </p:spTree>
    <p:extLst>
      <p:ext uri="{BB962C8B-B14F-4D97-AF65-F5344CB8AC3E}">
        <p14:creationId xmlns:p14="http://schemas.microsoft.com/office/powerpoint/2010/main" val="2835576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RFS har en värdegrund</a:t>
            </a:r>
            <a:r>
              <a:rPr lang="sv-SE" baseline="0" dirty="0"/>
              <a:t> som antogs av årsmötet 2014. </a:t>
            </a:r>
            <a:endParaRPr lang="sv-SE" dirty="0"/>
          </a:p>
          <a:p>
            <a:endParaRPr lang="sv-SE" dirty="0"/>
          </a:p>
          <a:p>
            <a:r>
              <a:rPr lang="sv-SE" dirty="0"/>
              <a:t>Där beskrivs frivillig samhällsarbetares viktiga och dubbla</a:t>
            </a:r>
            <a:r>
              <a:rPr lang="sv-SE" baseline="0" dirty="0"/>
              <a:t> </a:t>
            </a:r>
            <a:r>
              <a:rPr lang="sv-SE" dirty="0"/>
              <a:t>funktion:</a:t>
            </a:r>
          </a:p>
          <a:p>
            <a:pPr marL="171450" indent="-171450">
              <a:buFont typeface="Arial" panose="020B0604020202020204" pitchFamily="34" charset="0"/>
              <a:buChar char="•"/>
            </a:pPr>
            <a:r>
              <a:rPr lang="sv-SE" dirty="0"/>
              <a:t>Du är ett stöd för en enskild person och ska arbeta tillsammans med den enskilde i syfte att stärka hans/hennes förmåga att kunna leva ett gott och självständigt liv. </a:t>
            </a:r>
          </a:p>
          <a:p>
            <a:pPr marL="171450" indent="-171450">
              <a:buFont typeface="Arial" panose="020B0604020202020204" pitchFamily="34" charset="0"/>
              <a:buChar char="•"/>
            </a:pPr>
            <a:r>
              <a:rPr lang="sv-SE" dirty="0"/>
              <a:t>Du ska också förebygga och medverka till att avhjälpa eventuella missförhållanden genom att vara en medborgare med insyn i verksamheter som anknyter till våra uppdrag. </a:t>
            </a:r>
          </a:p>
          <a:p>
            <a:endParaRPr lang="sv-SE" dirty="0"/>
          </a:p>
          <a:p>
            <a:r>
              <a:rPr lang="sv-SE" dirty="0"/>
              <a:t>Frivilligt samhällsarbete ska alltid bygga på ett erkännande av alla människors lika värde.</a:t>
            </a:r>
          </a:p>
          <a:p>
            <a:endParaRPr lang="sv-SE" dirty="0"/>
          </a:p>
          <a:p>
            <a:r>
              <a:rPr lang="sv-SE" dirty="0"/>
              <a:t>Diskutera</a:t>
            </a:r>
            <a:r>
              <a:rPr lang="sv-SE" baseline="0" dirty="0"/>
              <a:t> gärna värdegrunden i era föreningar, tips för kommande medlemsmöte!</a:t>
            </a:r>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4</a:t>
            </a:fld>
            <a:endParaRPr lang="sv-SE"/>
          </a:p>
        </p:txBody>
      </p:sp>
    </p:spTree>
    <p:extLst>
      <p:ext uri="{BB962C8B-B14F-4D97-AF65-F5344CB8AC3E}">
        <p14:creationId xmlns:p14="http://schemas.microsoft.com/office/powerpoint/2010/main" val="310107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förbundets stadgar regleras syftet:</a:t>
            </a:r>
            <a:r>
              <a:rPr lang="sv-SE" baseline="0" dirty="0"/>
              <a:t> </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Grunden i all vår verksamhet är att bidra till att </a:t>
            </a:r>
            <a:r>
              <a:rPr lang="sv-SE" sz="1200" baseline="0" dirty="0">
                <a:latin typeface="Palatino Linotype" panose="02040502050505030304" pitchFamily="18" charset="0"/>
              </a:rPr>
              <a:t>b</a:t>
            </a:r>
            <a:r>
              <a:rPr lang="sv-SE" altLang="sv-SE" sz="1200" dirty="0">
                <a:latin typeface="Palatino Linotype" panose="02040502050505030304" pitchFamily="18" charset="0"/>
              </a:rPr>
              <a:t>rukaren, huvudmannen, klienten och patienten ska ha rättssäkra insatser av god kvalitet. Denna</a:t>
            </a:r>
            <a:r>
              <a:rPr lang="sv-SE" altLang="sv-SE" sz="1200" baseline="0" dirty="0">
                <a:latin typeface="Palatino Linotype" panose="02040502050505030304" pitchFamily="18" charset="0"/>
              </a:rPr>
              <a:t> grund är lika stark och behövs lika mycket idag som för 50 år </a:t>
            </a:r>
            <a:r>
              <a:rPr lang="sv-SE" altLang="sv-SE" sz="1200" baseline="0" dirty="0" smtClean="0">
                <a:latin typeface="Palatino Linotype" panose="02040502050505030304" pitchFamily="18" charset="0"/>
              </a:rPr>
              <a:t>sedan då förbundet bildades.</a:t>
            </a:r>
            <a:endParaRPr lang="sv-SE" altLang="sv-SE" sz="1200" dirty="0">
              <a:latin typeface="Palatino Linotype" panose="02040502050505030304" pitchFamily="18" charset="0"/>
            </a:endParaRPr>
          </a:p>
        </p:txBody>
      </p:sp>
      <p:sp>
        <p:nvSpPr>
          <p:cNvPr id="4" name="Platshållare för bildnummer 3"/>
          <p:cNvSpPr>
            <a:spLocks noGrp="1"/>
          </p:cNvSpPr>
          <p:nvPr>
            <p:ph type="sldNum" sz="quarter" idx="10"/>
          </p:nvPr>
        </p:nvSpPr>
        <p:spPr/>
        <p:txBody>
          <a:bodyPr/>
          <a:lstStyle/>
          <a:p>
            <a:fld id="{A263B75B-E12B-4B5C-AD6A-963FA0CBFC67}" type="slidenum">
              <a:rPr lang="sv-SE" smtClean="0"/>
              <a:t>5</a:t>
            </a:fld>
            <a:endParaRPr lang="sv-SE"/>
          </a:p>
        </p:txBody>
      </p:sp>
    </p:spTree>
    <p:extLst>
      <p:ext uri="{BB962C8B-B14F-4D97-AF65-F5344CB8AC3E}">
        <p14:creationId xmlns:p14="http://schemas.microsoft.com/office/powerpoint/2010/main" val="234901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smtClean="0">
                <a:latin typeface="Arial" panose="020B0604020202020204" pitchFamily="34" charset="0"/>
                <a:cs typeface="Arial" panose="020B0604020202020204" pitchFamily="34" charset="0"/>
              </a:rPr>
              <a:t>Brukaren, huvudmannen,</a:t>
            </a:r>
            <a:r>
              <a:rPr lang="sv-SE" sz="1200" b="1" baseline="0" dirty="0" smtClean="0">
                <a:latin typeface="Arial" panose="020B0604020202020204" pitchFamily="34" charset="0"/>
                <a:cs typeface="Arial" panose="020B0604020202020204" pitchFamily="34" charset="0"/>
              </a:rPr>
              <a:t> k</a:t>
            </a:r>
            <a:r>
              <a:rPr lang="sv-SE" sz="1200" b="1" dirty="0" smtClean="0">
                <a:latin typeface="Arial" panose="020B0604020202020204" pitchFamily="34" charset="0"/>
                <a:cs typeface="Arial" panose="020B0604020202020204" pitchFamily="34" charset="0"/>
              </a:rPr>
              <a:t>lienten eller patienten i fokus.</a:t>
            </a:r>
            <a:r>
              <a:rPr lang="sv-SE" sz="1200" b="1" baseline="0" dirty="0" smtClean="0">
                <a:latin typeface="Arial" panose="020B0604020202020204" pitchFamily="34" charset="0"/>
                <a:cs typeface="Arial" panose="020B0604020202020204" pitchFamily="34" charset="0"/>
              </a:rPr>
              <a:t> </a:t>
            </a:r>
            <a:r>
              <a:rPr lang="sv-SE" sz="1200" baseline="0" dirty="0" smtClean="0">
                <a:latin typeface="Arial" panose="020B0604020202020204" pitchFamily="34" charset="0"/>
                <a:cs typeface="Arial" panose="020B0604020202020204" pitchFamily="34" charset="0"/>
              </a:rPr>
              <a:t>RFS mål är alla som får stöd av en frivillig samhällsarbetare får en rättssäker insats av god kvalitet.</a:t>
            </a:r>
            <a:endParaRPr lang="sv-SE" altLang="sv-SE"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1" dirty="0" smtClean="0"/>
              <a:t>RFS</a:t>
            </a:r>
            <a:r>
              <a:rPr lang="sv-SE" altLang="sv-SE" b="1" baseline="0" dirty="0" smtClean="0"/>
              <a:t> </a:t>
            </a:r>
            <a:r>
              <a:rPr lang="sv-SE" altLang="sv-SE" b="1" baseline="0" dirty="0"/>
              <a:t>värnar</a:t>
            </a:r>
            <a:r>
              <a:rPr lang="sv-SE" altLang="sv-SE" b="1" dirty="0"/>
              <a:t> frivilligheten i insatsen</a:t>
            </a:r>
            <a:r>
              <a:rPr lang="sv-SE" altLang="sv-SE" dirty="0"/>
              <a:t>, det är inte ersättningen som är drivkraften att ta ett uppdrag utan viljan att stödja en medmänniska. Frivilligarbetaren kan för många brukare vara den enda kontakten som inte är en </a:t>
            </a:r>
            <a:r>
              <a:rPr lang="sv-SE" altLang="sv-SE" dirty="0" smtClean="0"/>
              <a:t>tjänsteman.</a:t>
            </a:r>
            <a:r>
              <a:rPr lang="sv-SE" altLang="sv-SE" baseline="0" dirty="0" smtClean="0"/>
              <a:t> </a:t>
            </a:r>
            <a:r>
              <a:rPr lang="sv-SE" altLang="sv-SE" dirty="0" smtClean="0"/>
              <a:t>Värdet</a:t>
            </a:r>
            <a:r>
              <a:rPr lang="sv-SE" altLang="sv-SE" baseline="0" dirty="0" smtClean="0"/>
              <a:t> </a:t>
            </a:r>
            <a:r>
              <a:rPr lang="sv-SE" altLang="sv-SE" baseline="0" dirty="0"/>
              <a:t>av frivilliga samhällsarbetare ligger både i det medmänskliga, att ha någon som ger stöd utan av vara </a:t>
            </a:r>
            <a:r>
              <a:rPr lang="sv-SE" altLang="sv-SE" baseline="0" dirty="0" smtClean="0"/>
              <a:t>anställd</a:t>
            </a:r>
            <a:endParaRPr lang="sv-SE" altLang="sv-S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1" dirty="0" smtClean="0"/>
              <a:t>Bidra</a:t>
            </a:r>
            <a:r>
              <a:rPr lang="sv-SE" altLang="sv-SE" b="1" baseline="0" dirty="0" smtClean="0"/>
              <a:t> till utvecklingsarbete och bättre stöd till frivilliga, </a:t>
            </a:r>
            <a:r>
              <a:rPr lang="sv-SE" altLang="sv-SE" b="0" baseline="0" dirty="0" smtClean="0"/>
              <a:t>för att uppnå rättssäkerhet och ökad kvalitet i insatserna behövs bättre stöd till de frivilliga </a:t>
            </a:r>
            <a:r>
              <a:rPr lang="sv-SE" altLang="sv-SE" b="0" baseline="0" dirty="0" err="1" smtClean="0"/>
              <a:t>bla</a:t>
            </a:r>
            <a:r>
              <a:rPr lang="sv-SE" altLang="sv-SE" b="0" baseline="0" dirty="0" smtClean="0"/>
              <a:t>. Fö</a:t>
            </a:r>
            <a:r>
              <a:rPr lang="sv-SE" altLang="sv-SE" dirty="0" smtClean="0"/>
              <a:t>rbundet</a:t>
            </a:r>
            <a:r>
              <a:rPr lang="sv-SE" altLang="sv-SE" baseline="0" dirty="0" smtClean="0"/>
              <a:t> har tagit fram en metod för ökad kvalitet genom att gemensamt utveckla rekrytering, kompetensstöd, uppmuntran, mål och uppföljning. I RFS </a:t>
            </a:r>
            <a:r>
              <a:rPr lang="sv-SE" altLang="sv-SE" i="1" baseline="0" dirty="0" smtClean="0"/>
              <a:t>metodbok </a:t>
            </a:r>
            <a:r>
              <a:rPr lang="sv-SE" altLang="sv-SE" baseline="0" dirty="0" smtClean="0"/>
              <a:t>beskrivs hur strukturerat samarbete över myndighetsgränser och med förening kan förbättra arbetet. I ett sådant samarbete är lokalföreningen en viktig part. Detta kan föreningen använda för att skapa dialog med myndigheterna. Läs mer www.rfs.se/metodbok</a:t>
            </a:r>
            <a:endParaRPr lang="sv-SE" altLang="sv-S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1" dirty="0" smtClean="0"/>
              <a:t>Synliggöra medlemmarnas insatser och RFS </a:t>
            </a:r>
            <a:r>
              <a:rPr lang="sv-SE" altLang="sv-SE" dirty="0" smtClean="0"/>
              <a:t>- RFS sprider kunskap om medlemmarnas insatser till politiker, myndigheter, organisationer och allmänheten</a:t>
            </a:r>
            <a:r>
              <a:rPr lang="sv-SE" altLang="sv-S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b="1" baseline="0" dirty="0" smtClean="0"/>
              <a:t>Opinionsbildning/påverkansarbete - </a:t>
            </a:r>
            <a:r>
              <a:rPr lang="sv-SE" baseline="0" dirty="0" smtClean="0"/>
              <a:t>Förbundet är remissinstans, skriver debattartiklar, deltar i utredningar och uppvaktar politiker och andra beslutsfattare för att lyfta de lagreglerade frivilliguppdragen och driva på utvecklingen. </a:t>
            </a:r>
            <a:r>
              <a:rPr lang="sv-SE" altLang="sv-SE" baseline="0" dirty="0" smtClean="0"/>
              <a:t>Se RFS skrivelser på www.rfs.se/debatt-opinion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sv-SE"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sv-SE"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tLang="sv-SE" dirty="0" smtClean="0"/>
          </a:p>
        </p:txBody>
      </p:sp>
      <p:sp>
        <p:nvSpPr>
          <p:cNvPr id="4" name="Platshållare för bildnummer 3"/>
          <p:cNvSpPr>
            <a:spLocks noGrp="1"/>
          </p:cNvSpPr>
          <p:nvPr>
            <p:ph type="sldNum" sz="quarter" idx="10"/>
          </p:nvPr>
        </p:nvSpPr>
        <p:spPr/>
        <p:txBody>
          <a:bodyPr/>
          <a:lstStyle/>
          <a:p>
            <a:fld id="{A263B75B-E12B-4B5C-AD6A-963FA0CBFC67}" type="slidenum">
              <a:rPr lang="sv-SE" smtClean="0"/>
              <a:t>6</a:t>
            </a:fld>
            <a:endParaRPr lang="sv-SE"/>
          </a:p>
        </p:txBody>
      </p:sp>
    </p:spTree>
    <p:extLst>
      <p:ext uri="{BB962C8B-B14F-4D97-AF65-F5344CB8AC3E}">
        <p14:creationId xmlns:p14="http://schemas.microsoft.com/office/powerpoint/2010/main" val="340612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t>För RFS och lokalföreningarna är det viktigt med samarbete med andra organisationer och myndigheter. Här är några exempel på samarbetsparter. </a:t>
            </a:r>
          </a:p>
          <a:p>
            <a:endParaRPr 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7</a:t>
            </a:fld>
            <a:endParaRPr lang="sv-SE"/>
          </a:p>
        </p:txBody>
      </p:sp>
    </p:spTree>
    <p:extLst>
      <p:ext uri="{BB962C8B-B14F-4D97-AF65-F5344CB8AC3E}">
        <p14:creationId xmlns:p14="http://schemas.microsoft.com/office/powerpoint/2010/main" val="409841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Rollkoll </a:t>
            </a:r>
            <a:r>
              <a:rPr lang="sv-SE" dirty="0" smtClean="0"/>
              <a:t>- Två informationsmaterial. Det blå till huvudmän. Det rödrosa till god man/förvaltare, anhöriga, kontaktpersoner, personliga assistenter och boendepersonal. Båda finns på ljudfil att lyssna på och det blå finns även på arabiska, engelska och finska</a:t>
            </a:r>
            <a:r>
              <a:rPr lang="sv-SE" dirty="0" smtClean="0"/>
              <a:t>. </a:t>
            </a:r>
            <a:endParaRPr lang="sv-SE" dirty="0" smtClean="0"/>
          </a:p>
          <a:p>
            <a:endParaRPr lang="sv-SE" dirty="0" smtClean="0"/>
          </a:p>
          <a:p>
            <a:r>
              <a:rPr lang="sv-SE" dirty="0" smtClean="0"/>
              <a:t>Spelfilm – ”Hallå det är jag” riktat till blivande huvudmän. </a:t>
            </a:r>
          </a:p>
          <a:p>
            <a:endParaRPr lang="sv-SE"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Min</a:t>
            </a:r>
            <a:r>
              <a:rPr lang="sv-SE" b="1" baseline="0" dirty="0" smtClean="0"/>
              <a:t> rätt – Din roll – </a:t>
            </a:r>
            <a:r>
              <a:rPr lang="sv-SE" baseline="0" dirty="0" smtClean="0"/>
              <a:t>arvsfondsprojekt som avslutas mars 2020.  Fokus på insatsen god man för ensamkommande barn. Syftet </a:t>
            </a:r>
            <a:r>
              <a:rPr lang="sv-SE" baseline="0" dirty="0" smtClean="0"/>
              <a:t>med projektet är </a:t>
            </a:r>
            <a:r>
              <a:rPr lang="sv-SE" baseline="0" dirty="0" smtClean="0"/>
              <a:t>ökad delaktighet </a:t>
            </a:r>
            <a:r>
              <a:rPr lang="sv-SE" baseline="0" dirty="0" smtClean="0"/>
              <a:t>för barnen i insatserna och ökad samverkan mellan aktörerna. Skrifter som riktar sig till ensamkommande barn, deras gode män och andra aktörer kring barnet har tagits fram. </a:t>
            </a:r>
            <a:r>
              <a:rPr lang="sv-SE" baseline="0" dirty="0" smtClean="0"/>
              <a:t>Filmer är framtagna: https://rfs.se/om-rfs/projekt/min-ratt-din-roll/filmer/</a:t>
            </a:r>
            <a:endParaRPr lang="sv-SE" b="1" dirty="0" smtClean="0"/>
          </a:p>
          <a:p>
            <a:endParaRPr lang="sv-SE" b="0" dirty="0" smtClean="0"/>
          </a:p>
          <a:p>
            <a:r>
              <a:rPr lang="sv-SE" b="0" dirty="0" smtClean="0"/>
              <a:t>Informationsmaterialen kan </a:t>
            </a:r>
            <a:r>
              <a:rPr lang="sv-SE" b="1" dirty="0" smtClean="0"/>
              <a:t>beställas</a:t>
            </a:r>
            <a:r>
              <a:rPr lang="sv-SE" b="0" dirty="0" smtClean="0"/>
              <a:t> </a:t>
            </a:r>
            <a:r>
              <a:rPr lang="sv-SE" dirty="0" smtClean="0"/>
              <a:t>på RFS webbplats</a:t>
            </a:r>
            <a:r>
              <a:rPr lang="sv-SE" dirty="0" smtClean="0"/>
              <a:t>:</a:t>
            </a:r>
            <a:r>
              <a:rPr lang="sv-SE" baseline="0" dirty="0" smtClean="0"/>
              <a:t> </a:t>
            </a:r>
            <a:r>
              <a:rPr lang="sv-SE" dirty="0" smtClean="0">
                <a:hlinkClick r:id="rId3"/>
              </a:rPr>
              <a:t>https://rfs.se/kunskapsbank/skrifter-och-faktablad/</a:t>
            </a:r>
            <a:endParaRPr lang="sv-SE" dirty="0" smtClean="0"/>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8</a:t>
            </a:fld>
            <a:endParaRPr lang="sv-SE"/>
          </a:p>
        </p:txBody>
      </p:sp>
    </p:spTree>
    <p:extLst>
      <p:ext uri="{BB962C8B-B14F-4D97-AF65-F5344CB8AC3E}">
        <p14:creationId xmlns:p14="http://schemas.microsoft.com/office/powerpoint/2010/main" val="418500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b="1" dirty="0" smtClean="0">
                <a:latin typeface="Arial" panose="020B0604020202020204" pitchFamily="34" charset="0"/>
                <a:ea typeface="ＭＳ Ｐゴシック" pitchFamily="34" charset="-128"/>
                <a:cs typeface="Arial" panose="020B0604020202020204" pitchFamily="34" charset="0"/>
              </a:rPr>
              <a:t>Vad får en enskild medlem via RFS</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Stöd och gemenskap – träffa andra med liknande uppdrag för erfarenhetsutbyte i lokalföreningen.</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Möjlighet att engagera dig i föreningens aktiviteter.</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Möjlighet att påverka de lokala förutsättningarna för frivilliga samhällsarbetare.</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RFS nyhetsbrev fyra gånger per år – läs om bemötande, gränsdragningar och andra utmaningar och glädjeämnen som du möter som frivillig samhällsarbetare.</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Rådgivning kring ditt uppdrag från ombudsmän vid RFS kansli.</a:t>
            </a:r>
          </a:p>
          <a:p>
            <a:pPr marL="171450" indent="-171450">
              <a:buFont typeface="Arial" panose="020B0604020202020204" pitchFamily="34" charset="0"/>
              <a:buChar char="•"/>
            </a:pPr>
            <a:r>
              <a:rPr lang="sv-SE" altLang="sv-SE" sz="1200" b="0" dirty="0" smtClean="0">
                <a:latin typeface="Arial" panose="020B0604020202020204" pitchFamily="34" charset="0"/>
                <a:ea typeface="ＭＳ Ｐゴシック" pitchFamily="34" charset="-128"/>
                <a:cs typeface="Arial" panose="020B0604020202020204" pitchFamily="34" charset="0"/>
              </a:rPr>
              <a:t>Kunskapspåfyllning – genom RFS informations- och utbildningsmaterial och föreningens aktiviteter.</a:t>
            </a:r>
          </a:p>
          <a:p>
            <a:pPr marL="171450" indent="-171450">
              <a:buFont typeface="Arial" panose="020B0604020202020204" pitchFamily="34" charset="0"/>
              <a:buChar char="•"/>
            </a:pPr>
            <a:r>
              <a:rPr lang="sv-SE" altLang="sv-SE" sz="1200" b="1" dirty="0" smtClean="0">
                <a:latin typeface="Arial" panose="020B0604020202020204" pitchFamily="34" charset="0"/>
                <a:ea typeface="ＭＳ Ｐゴシック" pitchFamily="34" charset="-128"/>
                <a:cs typeface="Arial" panose="020B0604020202020204" pitchFamily="34" charset="0"/>
              </a:rPr>
              <a:t>Olycksfalls- och krisförsäkring </a:t>
            </a:r>
            <a:r>
              <a:rPr lang="sv-SE" altLang="sv-SE" sz="1200" b="0" dirty="0" smtClean="0">
                <a:latin typeface="Arial" panose="020B0604020202020204" pitchFamily="34" charset="0"/>
                <a:ea typeface="ＭＳ Ｐゴシック" pitchFamily="34" charset="-128"/>
                <a:cs typeface="Arial" panose="020B0604020202020204" pitchFamily="34" charset="0"/>
              </a:rPr>
              <a:t>i ditt uppdrag – gäller när frivilliguppdraget utförs, till och från uppdraget och under föreningens aktiviteter. Krisdelen kompletterar försäkringen via Kriminalvården. </a:t>
            </a:r>
          </a:p>
          <a:p>
            <a:pPr marL="171450" indent="-171450">
              <a:buFont typeface="Arial" panose="020B0604020202020204" pitchFamily="34" charset="0"/>
              <a:buChar char="•"/>
            </a:pPr>
            <a:r>
              <a:rPr lang="sv-SE" altLang="sv-SE" sz="1200" b="1" dirty="0" smtClean="0">
                <a:latin typeface="Arial" panose="020B0604020202020204" pitchFamily="34" charset="0"/>
                <a:ea typeface="ＭＳ Ｐゴシック" pitchFamily="34" charset="-128"/>
                <a:cs typeface="Arial" panose="020B0604020202020204" pitchFamily="34" charset="0"/>
              </a:rPr>
              <a:t>Ansvarsförsäkringen</a:t>
            </a:r>
            <a:r>
              <a:rPr lang="sv-SE" altLang="sv-SE" sz="1200" b="1" baseline="0" dirty="0" smtClean="0">
                <a:latin typeface="Arial" panose="020B0604020202020204" pitchFamily="34" charset="0"/>
                <a:ea typeface="ＭＳ Ｐゴシック" pitchFamily="34" charset="-128"/>
                <a:cs typeface="Arial" panose="020B0604020202020204" pitchFamily="34" charset="0"/>
              </a:rPr>
              <a:t> </a:t>
            </a:r>
            <a:r>
              <a:rPr lang="sv-SE" altLang="sv-SE" sz="1200" b="0" baseline="0" dirty="0" smtClean="0">
                <a:latin typeface="Arial" panose="020B0604020202020204" pitchFamily="34" charset="0"/>
                <a:ea typeface="ＭＳ Ｐゴシック" pitchFamily="34" charset="-128"/>
                <a:cs typeface="Arial" panose="020B0604020202020204" pitchFamily="34" charset="0"/>
              </a:rPr>
              <a:t> viktig för gode män och förvaltare! </a:t>
            </a:r>
            <a:r>
              <a:rPr lang="sv-SE" sz="1200" b="0" i="0" u="none" strike="noStrike" kern="1200" dirty="0" smtClean="0">
                <a:solidFill>
                  <a:schemeClr val="tx1"/>
                </a:solidFill>
                <a:effectLst/>
                <a:latin typeface="+mn-lt"/>
                <a:ea typeface="+mn-ea"/>
                <a:cs typeface="+mn-cs"/>
              </a:rPr>
              <a:t>Som god man och förvaltare har du ett stort ansvar. Eftersom det är huvudmannen som är den gode mannens arbetsgivare gäller varken kommunens försäkringar eller den hemförsäkring du kanske har som privatperson. Ett felaktigt beslut eller en bortglömd faktura kan få stora konsekvenser och du kan bli stämd. Då måste du som ansvarig betala med eget kapital. </a:t>
            </a:r>
            <a:r>
              <a:rPr lang="sv-SE" altLang="sv-SE" sz="1200" b="0" baseline="0" dirty="0" smtClean="0">
                <a:latin typeface="Arial" panose="020B0604020202020204" pitchFamily="34" charset="0"/>
                <a:ea typeface="ＭＳ Ｐゴシック" pitchFamily="34" charset="-128"/>
                <a:cs typeface="Arial" panose="020B0604020202020204" pitchFamily="34" charset="0"/>
              </a:rPr>
              <a:t>Tecknas via föreningen. </a:t>
            </a:r>
            <a:endParaRPr lang="sv-SE" altLang="sv-SE" sz="1200" b="0" dirty="0" smtClean="0">
              <a:latin typeface="Arial" panose="020B0604020202020204" pitchFamily="34" charset="0"/>
              <a:ea typeface="ＭＳ Ｐゴシック" pitchFamily="34" charset="-128"/>
              <a:cs typeface="Arial" panose="020B0604020202020204" pitchFamily="34" charset="0"/>
            </a:endParaRPr>
          </a:p>
          <a:p>
            <a:pPr marL="0" indent="0">
              <a:buFont typeface="Arial" panose="020B0604020202020204" pitchFamily="34" charset="0"/>
              <a:buNone/>
            </a:pPr>
            <a:endParaRPr lang="sv-SE" altLang="sv-SE" b="0" dirty="0" smtClean="0"/>
          </a:p>
          <a:p>
            <a:pPr marL="0" indent="0">
              <a:buFont typeface="Arial" panose="020B0604020202020204" pitchFamily="34" charset="0"/>
              <a:buNone/>
            </a:pPr>
            <a:r>
              <a:rPr lang="sv-SE" altLang="sv-SE" b="0" dirty="0" smtClean="0"/>
              <a:t>Om</a:t>
            </a:r>
            <a:r>
              <a:rPr lang="sv-SE" altLang="sv-SE" b="0" baseline="0" dirty="0" smtClean="0"/>
              <a:t> </a:t>
            </a:r>
            <a:r>
              <a:rPr lang="sv-SE" altLang="sv-SE" b="0" baseline="0" dirty="0" smtClean="0"/>
              <a:t>möjligt, koppla upp på www.rfs.se och visa </a:t>
            </a:r>
            <a:r>
              <a:rPr lang="sv-SE" altLang="sv-SE" baseline="0" dirty="0" smtClean="0"/>
              <a:t>webbplatsen</a:t>
            </a:r>
            <a:endParaRPr lang="sv-SE" altLang="sv-SE" dirty="0"/>
          </a:p>
        </p:txBody>
      </p:sp>
      <p:sp>
        <p:nvSpPr>
          <p:cNvPr id="4" name="Platshållare för bildnummer 3"/>
          <p:cNvSpPr>
            <a:spLocks noGrp="1"/>
          </p:cNvSpPr>
          <p:nvPr>
            <p:ph type="sldNum" sz="quarter" idx="10"/>
          </p:nvPr>
        </p:nvSpPr>
        <p:spPr/>
        <p:txBody>
          <a:bodyPr/>
          <a:lstStyle/>
          <a:p>
            <a:fld id="{A263B75B-E12B-4B5C-AD6A-963FA0CBFC67}" type="slidenum">
              <a:rPr lang="sv-SE" smtClean="0"/>
              <a:t>9</a:t>
            </a:fld>
            <a:endParaRPr lang="sv-SE"/>
          </a:p>
        </p:txBody>
      </p:sp>
    </p:spTree>
    <p:extLst>
      <p:ext uri="{BB962C8B-B14F-4D97-AF65-F5344CB8AC3E}">
        <p14:creationId xmlns:p14="http://schemas.microsoft.com/office/powerpoint/2010/main" val="1733373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pic>
        <p:nvPicPr>
          <p:cNvPr id="9" name="Bildobjekt 8">
            <a:extLst>
              <a:ext uri="{FF2B5EF4-FFF2-40B4-BE49-F238E27FC236}">
                <a16:creationId xmlns="" xmlns:a16="http://schemas.microsoft.com/office/drawing/2014/main" id="{CF3FF3F2-A68D-344D-91B3-F4B47EAF8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694"/>
          <a:stretch/>
        </p:blipFill>
        <p:spPr>
          <a:xfrm>
            <a:off x="-9624" y="0"/>
            <a:ext cx="9153624" cy="6858000"/>
          </a:xfrm>
          <a:prstGeom prst="rect">
            <a:avLst/>
          </a:prstGeom>
        </p:spPr>
      </p:pic>
      <p:pic>
        <p:nvPicPr>
          <p:cNvPr id="10" name="Bildobjekt 9">
            <a:extLst>
              <a:ext uri="{FF2B5EF4-FFF2-40B4-BE49-F238E27FC236}">
                <a16:creationId xmlns="" xmlns:a16="http://schemas.microsoft.com/office/drawing/2014/main" id="{61E5DD78-EB89-2F4E-B239-31A6F630A9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7436" y="1196752"/>
            <a:ext cx="1839503" cy="1839503"/>
          </a:xfrm>
          <a:prstGeom prst="rect">
            <a:avLst/>
          </a:prstGeom>
        </p:spPr>
      </p:pic>
    </p:spTree>
    <p:extLst>
      <p:ext uri="{BB962C8B-B14F-4D97-AF65-F5344CB8AC3E}">
        <p14:creationId xmlns:p14="http://schemas.microsoft.com/office/powerpoint/2010/main" val="56364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bild">
    <p:spTree>
      <p:nvGrpSpPr>
        <p:cNvPr id="1" name=""/>
        <p:cNvGrpSpPr/>
        <p:nvPr/>
      </p:nvGrpSpPr>
      <p:grpSpPr>
        <a:xfrm>
          <a:off x="0" y="0"/>
          <a:ext cx="0" cy="0"/>
          <a:chOff x="0" y="0"/>
          <a:chExt cx="0" cy="0"/>
        </a:xfrm>
      </p:grpSpPr>
      <p:pic>
        <p:nvPicPr>
          <p:cNvPr id="11" name="Bildobjekt 10">
            <a:extLst>
              <a:ext uri="{FF2B5EF4-FFF2-40B4-BE49-F238E27FC236}">
                <a16:creationId xmlns="" xmlns:a16="http://schemas.microsoft.com/office/drawing/2014/main" id="{3A88FABC-01FF-B14C-8A8D-CEA51A771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 name="Rektangel 11">
            <a:extLst>
              <a:ext uri="{FF2B5EF4-FFF2-40B4-BE49-F238E27FC236}">
                <a16:creationId xmlns="" xmlns:a16="http://schemas.microsoft.com/office/drawing/2014/main" id="{9F47A261-37C4-DA40-A6D9-EB19A2E4384E}"/>
              </a:ext>
            </a:extLst>
          </p:cNvPr>
          <p:cNvSpPr/>
          <p:nvPr userDrawn="1"/>
        </p:nvSpPr>
        <p:spPr>
          <a:xfrm>
            <a:off x="0" y="6309320"/>
            <a:ext cx="9144000" cy="54868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645123C9-856D-BF4F-80BD-D37AC6D081A7}"/>
              </a:ext>
            </a:extLst>
          </p:cNvPr>
          <p:cNvSpPr txBox="1"/>
          <p:nvPr userDrawn="1"/>
        </p:nvSpPr>
        <p:spPr>
          <a:xfrm>
            <a:off x="251520" y="6433591"/>
            <a:ext cx="2016224" cy="276999"/>
          </a:xfrm>
          <a:prstGeom prst="rect">
            <a:avLst/>
          </a:prstGeom>
          <a:noFill/>
        </p:spPr>
        <p:txBody>
          <a:bodyPr wrap="square" rtlCol="0">
            <a:spAutoFit/>
          </a:bodyPr>
          <a:lstStyle/>
          <a:p>
            <a:r>
              <a:rPr lang="sv-SE" sz="1200" b="1" dirty="0" err="1">
                <a:solidFill>
                  <a:schemeClr val="bg1"/>
                </a:solidFill>
              </a:rPr>
              <a:t>rfs.se</a:t>
            </a:r>
            <a:endParaRPr lang="sv-SE" sz="1200" b="1" dirty="0">
              <a:solidFill>
                <a:schemeClr val="bg1"/>
              </a:solidFill>
            </a:endParaRPr>
          </a:p>
        </p:txBody>
      </p:sp>
      <p:sp>
        <p:nvSpPr>
          <p:cNvPr id="14" name="Platshållare för rubrik 1">
            <a:extLst>
              <a:ext uri="{FF2B5EF4-FFF2-40B4-BE49-F238E27FC236}">
                <a16:creationId xmlns="" xmlns:a16="http://schemas.microsoft.com/office/drawing/2014/main" id="{9753AD3C-B985-184A-BA6E-6F31E96E6767}"/>
              </a:ext>
            </a:extLst>
          </p:cNvPr>
          <p:cNvSpPr>
            <a:spLocks noGrp="1"/>
          </p:cNvSpPr>
          <p:nvPr>
            <p:ph type="title"/>
          </p:nvPr>
        </p:nvSpPr>
        <p:spPr>
          <a:xfrm>
            <a:off x="971550" y="1275644"/>
            <a:ext cx="7344866" cy="713196"/>
          </a:xfrm>
          <a:prstGeom prst="rect">
            <a:avLst/>
          </a:prstGeom>
        </p:spPr>
        <p:txBody>
          <a:bodyPr vert="horz" lIns="91440" tIns="45720" rIns="91440" bIns="45720" rtlCol="0" anchor="ctr">
            <a:noAutofit/>
          </a:bodyPr>
          <a:lstStyle/>
          <a:p>
            <a:r>
              <a:rPr lang="sv-SE"/>
              <a:t>Klicka här för att ändra format</a:t>
            </a:r>
            <a:endParaRPr lang="sv-SE" dirty="0"/>
          </a:p>
        </p:txBody>
      </p:sp>
      <p:sp>
        <p:nvSpPr>
          <p:cNvPr id="16" name="Platshållare för text 2">
            <a:extLst>
              <a:ext uri="{FF2B5EF4-FFF2-40B4-BE49-F238E27FC236}">
                <a16:creationId xmlns="" xmlns:a16="http://schemas.microsoft.com/office/drawing/2014/main" id="{262F8941-FC80-F74A-A272-E56F85741BC7}"/>
              </a:ext>
            </a:extLst>
          </p:cNvPr>
          <p:cNvSpPr>
            <a:spLocks noGrp="1"/>
          </p:cNvSpPr>
          <p:nvPr>
            <p:ph idx="1" hasCustomPrompt="1"/>
          </p:nvPr>
        </p:nvSpPr>
        <p:spPr>
          <a:xfrm>
            <a:off x="971550" y="2276872"/>
            <a:ext cx="7344866" cy="3384376"/>
          </a:xfrm>
          <a:prstGeom prst="rect">
            <a:avLst/>
          </a:prstGeom>
        </p:spPr>
        <p:txBody>
          <a:bodyPr vert="horz" lIns="91440" tIns="45720" rIns="91440" bIns="45720" rtlCol="0">
            <a:noAutofit/>
          </a:bodyPr>
          <a:lstStyle>
            <a:lvl1pPr>
              <a:lnSpc>
                <a:spcPct val="110000"/>
              </a:lnSpc>
              <a:spcAft>
                <a:spcPts val="0"/>
              </a:spcAft>
              <a:defRPr sz="1400"/>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111868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ed foto_1">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5AF96B1B-29AE-3748-BE8F-3BA8D9314B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3" r="3093"/>
          <a:stretch/>
        </p:blipFill>
        <p:spPr>
          <a:xfrm>
            <a:off x="-1" y="0"/>
            <a:ext cx="9144001" cy="6309320"/>
          </a:xfrm>
          <a:prstGeom prst="rect">
            <a:avLst/>
          </a:prstGeom>
        </p:spPr>
      </p:pic>
      <p:sp>
        <p:nvSpPr>
          <p:cNvPr id="4" name="Rektangel 3">
            <a:extLst>
              <a:ext uri="{FF2B5EF4-FFF2-40B4-BE49-F238E27FC236}">
                <a16:creationId xmlns="" xmlns:a16="http://schemas.microsoft.com/office/drawing/2014/main" id="{681C39B8-5339-E84D-BF90-9FCEAD093869}"/>
              </a:ext>
            </a:extLst>
          </p:cNvPr>
          <p:cNvSpPr/>
          <p:nvPr userDrawn="1"/>
        </p:nvSpPr>
        <p:spPr>
          <a:xfrm>
            <a:off x="521966" y="2780928"/>
            <a:ext cx="4626098" cy="32403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 xmlns:a16="http://schemas.microsoft.com/office/drawing/2014/main" id="{3A88FABC-01FF-B14C-8A8D-CEA51A771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 name="Rektangel 11">
            <a:extLst>
              <a:ext uri="{FF2B5EF4-FFF2-40B4-BE49-F238E27FC236}">
                <a16:creationId xmlns="" xmlns:a16="http://schemas.microsoft.com/office/drawing/2014/main" id="{9F47A261-37C4-DA40-A6D9-EB19A2E4384E}"/>
              </a:ext>
            </a:extLst>
          </p:cNvPr>
          <p:cNvSpPr/>
          <p:nvPr userDrawn="1"/>
        </p:nvSpPr>
        <p:spPr>
          <a:xfrm>
            <a:off x="0" y="6309320"/>
            <a:ext cx="9144000" cy="54868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645123C9-856D-BF4F-80BD-D37AC6D081A7}"/>
              </a:ext>
            </a:extLst>
          </p:cNvPr>
          <p:cNvSpPr txBox="1"/>
          <p:nvPr userDrawn="1"/>
        </p:nvSpPr>
        <p:spPr>
          <a:xfrm>
            <a:off x="251520" y="6433591"/>
            <a:ext cx="2016224" cy="276999"/>
          </a:xfrm>
          <a:prstGeom prst="rect">
            <a:avLst/>
          </a:prstGeom>
          <a:noFill/>
        </p:spPr>
        <p:txBody>
          <a:bodyPr wrap="square" rtlCol="0">
            <a:spAutoFit/>
          </a:bodyPr>
          <a:lstStyle/>
          <a:p>
            <a:r>
              <a:rPr lang="sv-SE" sz="1200" b="1" dirty="0" err="1">
                <a:solidFill>
                  <a:schemeClr val="bg1"/>
                </a:solidFill>
              </a:rPr>
              <a:t>rfs.se</a:t>
            </a:r>
            <a:endParaRPr lang="sv-SE" sz="1200" b="1" dirty="0">
              <a:solidFill>
                <a:schemeClr val="bg1"/>
              </a:solidFill>
            </a:endParaRPr>
          </a:p>
        </p:txBody>
      </p:sp>
      <p:sp>
        <p:nvSpPr>
          <p:cNvPr id="14" name="Platshållare för rubrik 1">
            <a:extLst>
              <a:ext uri="{FF2B5EF4-FFF2-40B4-BE49-F238E27FC236}">
                <a16:creationId xmlns="" xmlns:a16="http://schemas.microsoft.com/office/drawing/2014/main" id="{9753AD3C-B985-184A-BA6E-6F31E96E6767}"/>
              </a:ext>
            </a:extLst>
          </p:cNvPr>
          <p:cNvSpPr>
            <a:spLocks noGrp="1"/>
          </p:cNvSpPr>
          <p:nvPr>
            <p:ph type="title"/>
          </p:nvPr>
        </p:nvSpPr>
        <p:spPr>
          <a:xfrm>
            <a:off x="827584" y="2669517"/>
            <a:ext cx="4104506" cy="990627"/>
          </a:xfrm>
          <a:prstGeom prst="rect">
            <a:avLst/>
          </a:prstGeom>
        </p:spPr>
        <p:txBody>
          <a:bodyPr vert="horz" lIns="91440" tIns="45720" rIns="91440" bIns="45720" rtlCol="0" anchor="ctr">
            <a:noAutofit/>
          </a:bodyPr>
          <a:lstStyle/>
          <a:p>
            <a:r>
              <a:rPr lang="sv-SE"/>
              <a:t>Klicka här för att ändra format</a:t>
            </a:r>
            <a:endParaRPr lang="sv-SE" dirty="0"/>
          </a:p>
        </p:txBody>
      </p:sp>
      <p:sp>
        <p:nvSpPr>
          <p:cNvPr id="10" name="Platshållare för text 2">
            <a:extLst>
              <a:ext uri="{FF2B5EF4-FFF2-40B4-BE49-F238E27FC236}">
                <a16:creationId xmlns="" xmlns:a16="http://schemas.microsoft.com/office/drawing/2014/main" id="{7978942D-CAC2-0D44-9F0F-3A6B0FAFDFF4}"/>
              </a:ext>
            </a:extLst>
          </p:cNvPr>
          <p:cNvSpPr>
            <a:spLocks noGrp="1"/>
          </p:cNvSpPr>
          <p:nvPr>
            <p:ph idx="1" hasCustomPrompt="1"/>
          </p:nvPr>
        </p:nvSpPr>
        <p:spPr>
          <a:xfrm>
            <a:off x="847924" y="3833664"/>
            <a:ext cx="4012108" cy="1971600"/>
          </a:xfrm>
          <a:prstGeom prst="rect">
            <a:avLst/>
          </a:prstGeom>
        </p:spPr>
        <p:txBody>
          <a:bodyPr vert="horz" lIns="91440" tIns="45720" rIns="91440" bIns="45720" rtlCol="0">
            <a:noAutofit/>
          </a:bodyPr>
          <a:lstStyle>
            <a:lvl1pPr>
              <a:lnSpc>
                <a:spcPct val="110000"/>
              </a:lnSpc>
              <a:spcAft>
                <a:spcPts val="600"/>
              </a:spcAft>
              <a:defRPr sz="1400"/>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373013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med foto_2">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5AF96B1B-29AE-3748-BE8F-3BA8D9314B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504"/>
          <a:stretch/>
        </p:blipFill>
        <p:spPr>
          <a:xfrm>
            <a:off x="-1" y="0"/>
            <a:ext cx="9144001" cy="6381328"/>
          </a:xfrm>
          <a:prstGeom prst="rect">
            <a:avLst/>
          </a:prstGeom>
        </p:spPr>
      </p:pic>
      <p:sp>
        <p:nvSpPr>
          <p:cNvPr id="4" name="Rektangel 3">
            <a:extLst>
              <a:ext uri="{FF2B5EF4-FFF2-40B4-BE49-F238E27FC236}">
                <a16:creationId xmlns="" xmlns:a16="http://schemas.microsoft.com/office/drawing/2014/main" id="{681C39B8-5339-E84D-BF90-9FCEAD093869}"/>
              </a:ext>
            </a:extLst>
          </p:cNvPr>
          <p:cNvSpPr/>
          <p:nvPr userDrawn="1"/>
        </p:nvSpPr>
        <p:spPr>
          <a:xfrm>
            <a:off x="755576" y="3212976"/>
            <a:ext cx="7704856" cy="27363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 xmlns:a16="http://schemas.microsoft.com/office/drawing/2014/main" id="{3A88FABC-01FF-B14C-8A8D-CEA51A771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 name="Rektangel 11">
            <a:extLst>
              <a:ext uri="{FF2B5EF4-FFF2-40B4-BE49-F238E27FC236}">
                <a16:creationId xmlns="" xmlns:a16="http://schemas.microsoft.com/office/drawing/2014/main" id="{9F47A261-37C4-DA40-A6D9-EB19A2E4384E}"/>
              </a:ext>
            </a:extLst>
          </p:cNvPr>
          <p:cNvSpPr/>
          <p:nvPr userDrawn="1"/>
        </p:nvSpPr>
        <p:spPr>
          <a:xfrm>
            <a:off x="0" y="6309320"/>
            <a:ext cx="9144000" cy="54868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645123C9-856D-BF4F-80BD-D37AC6D081A7}"/>
              </a:ext>
            </a:extLst>
          </p:cNvPr>
          <p:cNvSpPr txBox="1"/>
          <p:nvPr userDrawn="1"/>
        </p:nvSpPr>
        <p:spPr>
          <a:xfrm>
            <a:off x="251520" y="6433591"/>
            <a:ext cx="2016224" cy="276999"/>
          </a:xfrm>
          <a:prstGeom prst="rect">
            <a:avLst/>
          </a:prstGeom>
          <a:noFill/>
        </p:spPr>
        <p:txBody>
          <a:bodyPr wrap="square" rtlCol="0">
            <a:spAutoFit/>
          </a:bodyPr>
          <a:lstStyle/>
          <a:p>
            <a:r>
              <a:rPr lang="sv-SE" sz="1200" b="1" dirty="0" err="1">
                <a:solidFill>
                  <a:schemeClr val="bg1"/>
                </a:solidFill>
              </a:rPr>
              <a:t>rfs.se</a:t>
            </a:r>
            <a:endParaRPr lang="sv-SE" sz="1200" b="1" dirty="0">
              <a:solidFill>
                <a:schemeClr val="bg1"/>
              </a:solidFill>
            </a:endParaRPr>
          </a:p>
        </p:txBody>
      </p:sp>
      <p:sp>
        <p:nvSpPr>
          <p:cNvPr id="14" name="Platshållare för rubrik 1">
            <a:extLst>
              <a:ext uri="{FF2B5EF4-FFF2-40B4-BE49-F238E27FC236}">
                <a16:creationId xmlns="" xmlns:a16="http://schemas.microsoft.com/office/drawing/2014/main" id="{9753AD3C-B985-184A-BA6E-6F31E96E6767}"/>
              </a:ext>
            </a:extLst>
          </p:cNvPr>
          <p:cNvSpPr>
            <a:spLocks noGrp="1"/>
          </p:cNvSpPr>
          <p:nvPr>
            <p:ph type="title"/>
          </p:nvPr>
        </p:nvSpPr>
        <p:spPr>
          <a:xfrm>
            <a:off x="899592" y="3289514"/>
            <a:ext cx="7272808" cy="787558"/>
          </a:xfrm>
          <a:prstGeom prst="rect">
            <a:avLst/>
          </a:prstGeom>
        </p:spPr>
        <p:txBody>
          <a:bodyPr vert="horz" lIns="91440" tIns="45720" rIns="91440" bIns="45720" rtlCol="0" anchor="ctr">
            <a:noAutofit/>
          </a:bodyPr>
          <a:lstStyle/>
          <a:p>
            <a:r>
              <a:rPr lang="sv-SE"/>
              <a:t>Klicka här för att ändra format</a:t>
            </a:r>
            <a:endParaRPr lang="sv-SE" dirty="0"/>
          </a:p>
        </p:txBody>
      </p:sp>
      <p:sp>
        <p:nvSpPr>
          <p:cNvPr id="9" name="Platshållare för text 2">
            <a:extLst>
              <a:ext uri="{FF2B5EF4-FFF2-40B4-BE49-F238E27FC236}">
                <a16:creationId xmlns="" xmlns:a16="http://schemas.microsoft.com/office/drawing/2014/main" id="{ACA8325D-C2D4-FA42-8DBC-1BD5D17A6905}"/>
              </a:ext>
            </a:extLst>
          </p:cNvPr>
          <p:cNvSpPr>
            <a:spLocks noGrp="1"/>
          </p:cNvSpPr>
          <p:nvPr>
            <p:ph idx="1" hasCustomPrompt="1"/>
          </p:nvPr>
        </p:nvSpPr>
        <p:spPr>
          <a:xfrm>
            <a:off x="919436" y="4209608"/>
            <a:ext cx="7252964" cy="1971600"/>
          </a:xfrm>
          <a:prstGeom prst="rect">
            <a:avLst/>
          </a:prstGeom>
        </p:spPr>
        <p:txBody>
          <a:bodyPr vert="horz" lIns="91440" tIns="45720" rIns="91440" bIns="45720" rtlCol="0">
            <a:noAutofit/>
          </a:bodyPr>
          <a:lstStyle>
            <a:lvl1pPr>
              <a:lnSpc>
                <a:spcPct val="110000"/>
              </a:lnSpc>
              <a:spcAft>
                <a:spcPts val="600"/>
              </a:spcAft>
              <a:defRPr sz="1400"/>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424920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ed foto_3">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5AF96B1B-29AE-3748-BE8F-3BA8D9314B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156"/>
          <a:stretch/>
        </p:blipFill>
        <p:spPr>
          <a:xfrm>
            <a:off x="0" y="0"/>
            <a:ext cx="9144001" cy="6353500"/>
          </a:xfrm>
          <a:prstGeom prst="rect">
            <a:avLst/>
          </a:prstGeom>
        </p:spPr>
      </p:pic>
      <p:sp>
        <p:nvSpPr>
          <p:cNvPr id="4" name="Rektangel 3">
            <a:extLst>
              <a:ext uri="{FF2B5EF4-FFF2-40B4-BE49-F238E27FC236}">
                <a16:creationId xmlns="" xmlns:a16="http://schemas.microsoft.com/office/drawing/2014/main" id="{681C39B8-5339-E84D-BF90-9FCEAD093869}"/>
              </a:ext>
            </a:extLst>
          </p:cNvPr>
          <p:cNvSpPr/>
          <p:nvPr userDrawn="1"/>
        </p:nvSpPr>
        <p:spPr>
          <a:xfrm>
            <a:off x="521966" y="2996952"/>
            <a:ext cx="5634210" cy="30243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 xmlns:a16="http://schemas.microsoft.com/office/drawing/2014/main" id="{3A88FABC-01FF-B14C-8A8D-CEA51A771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 name="Rektangel 11">
            <a:extLst>
              <a:ext uri="{FF2B5EF4-FFF2-40B4-BE49-F238E27FC236}">
                <a16:creationId xmlns="" xmlns:a16="http://schemas.microsoft.com/office/drawing/2014/main" id="{9F47A261-37C4-DA40-A6D9-EB19A2E4384E}"/>
              </a:ext>
            </a:extLst>
          </p:cNvPr>
          <p:cNvSpPr/>
          <p:nvPr userDrawn="1"/>
        </p:nvSpPr>
        <p:spPr>
          <a:xfrm>
            <a:off x="0" y="6309320"/>
            <a:ext cx="9144000" cy="54868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645123C9-856D-BF4F-80BD-D37AC6D081A7}"/>
              </a:ext>
            </a:extLst>
          </p:cNvPr>
          <p:cNvSpPr txBox="1"/>
          <p:nvPr userDrawn="1"/>
        </p:nvSpPr>
        <p:spPr>
          <a:xfrm>
            <a:off x="251520" y="6433591"/>
            <a:ext cx="2016224" cy="276999"/>
          </a:xfrm>
          <a:prstGeom prst="rect">
            <a:avLst/>
          </a:prstGeom>
          <a:noFill/>
        </p:spPr>
        <p:txBody>
          <a:bodyPr wrap="square" rtlCol="0">
            <a:spAutoFit/>
          </a:bodyPr>
          <a:lstStyle/>
          <a:p>
            <a:r>
              <a:rPr lang="sv-SE" sz="1200" b="1" dirty="0" err="1">
                <a:solidFill>
                  <a:schemeClr val="bg1"/>
                </a:solidFill>
              </a:rPr>
              <a:t>rfs.se</a:t>
            </a:r>
            <a:endParaRPr lang="sv-SE" sz="1200" b="1" dirty="0">
              <a:solidFill>
                <a:schemeClr val="bg1"/>
              </a:solidFill>
            </a:endParaRPr>
          </a:p>
        </p:txBody>
      </p:sp>
      <p:sp>
        <p:nvSpPr>
          <p:cNvPr id="14" name="Platshållare för rubrik 1">
            <a:extLst>
              <a:ext uri="{FF2B5EF4-FFF2-40B4-BE49-F238E27FC236}">
                <a16:creationId xmlns="" xmlns:a16="http://schemas.microsoft.com/office/drawing/2014/main" id="{9753AD3C-B985-184A-BA6E-6F31E96E6767}"/>
              </a:ext>
            </a:extLst>
          </p:cNvPr>
          <p:cNvSpPr>
            <a:spLocks noGrp="1"/>
          </p:cNvSpPr>
          <p:nvPr>
            <p:ph type="title"/>
          </p:nvPr>
        </p:nvSpPr>
        <p:spPr>
          <a:xfrm>
            <a:off x="755576" y="3217753"/>
            <a:ext cx="4104506" cy="928180"/>
          </a:xfrm>
          <a:prstGeom prst="rect">
            <a:avLst/>
          </a:prstGeom>
        </p:spPr>
        <p:txBody>
          <a:bodyPr vert="horz" lIns="91440" tIns="45720" rIns="91440" bIns="45720" rtlCol="0" anchor="ctr">
            <a:noAutofit/>
          </a:bodyPr>
          <a:lstStyle/>
          <a:p>
            <a:r>
              <a:rPr lang="sv-SE"/>
              <a:t>Klicka här för att ändra format</a:t>
            </a:r>
            <a:endParaRPr lang="sv-SE" dirty="0"/>
          </a:p>
        </p:txBody>
      </p:sp>
      <p:sp>
        <p:nvSpPr>
          <p:cNvPr id="9" name="Platshållare för text 2">
            <a:extLst>
              <a:ext uri="{FF2B5EF4-FFF2-40B4-BE49-F238E27FC236}">
                <a16:creationId xmlns="" xmlns:a16="http://schemas.microsoft.com/office/drawing/2014/main" id="{3E172D84-9D22-A44D-83D2-EFAF366F7100}"/>
              </a:ext>
            </a:extLst>
          </p:cNvPr>
          <p:cNvSpPr>
            <a:spLocks noGrp="1"/>
          </p:cNvSpPr>
          <p:nvPr>
            <p:ph idx="1" hasCustomPrompt="1"/>
          </p:nvPr>
        </p:nvSpPr>
        <p:spPr>
          <a:xfrm>
            <a:off x="755576" y="4289627"/>
            <a:ext cx="5112568" cy="1971600"/>
          </a:xfrm>
          <a:prstGeom prst="rect">
            <a:avLst/>
          </a:prstGeom>
        </p:spPr>
        <p:txBody>
          <a:bodyPr vert="horz" lIns="91440" tIns="45720" rIns="91440" bIns="45720" rtlCol="0">
            <a:noAutofit/>
          </a:bodyPr>
          <a:lstStyle>
            <a:lvl1pPr>
              <a:lnSpc>
                <a:spcPct val="110000"/>
              </a:lnSpc>
              <a:spcAft>
                <a:spcPts val="600"/>
              </a:spcAft>
              <a:defRPr sz="1400"/>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8640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foto_4">
    <p:spTree>
      <p:nvGrpSpPr>
        <p:cNvPr id="1" name=""/>
        <p:cNvGrpSpPr/>
        <p:nvPr/>
      </p:nvGrpSpPr>
      <p:grpSpPr>
        <a:xfrm>
          <a:off x="0" y="0"/>
          <a:ext cx="0" cy="0"/>
          <a:chOff x="0" y="0"/>
          <a:chExt cx="0" cy="0"/>
        </a:xfrm>
      </p:grpSpPr>
      <p:pic>
        <p:nvPicPr>
          <p:cNvPr id="3" name="Bildobjekt 2">
            <a:extLst>
              <a:ext uri="{FF2B5EF4-FFF2-40B4-BE49-F238E27FC236}">
                <a16:creationId xmlns="" xmlns:a16="http://schemas.microsoft.com/office/drawing/2014/main" id="{5AF96B1B-29AE-3748-BE8F-3BA8D9314B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726"/>
          <a:stretch/>
        </p:blipFill>
        <p:spPr>
          <a:xfrm>
            <a:off x="-1" y="-22572"/>
            <a:ext cx="9144001" cy="6331892"/>
          </a:xfrm>
          <a:prstGeom prst="rect">
            <a:avLst/>
          </a:prstGeom>
        </p:spPr>
      </p:pic>
      <p:pic>
        <p:nvPicPr>
          <p:cNvPr id="11" name="Bildobjekt 10">
            <a:extLst>
              <a:ext uri="{FF2B5EF4-FFF2-40B4-BE49-F238E27FC236}">
                <a16:creationId xmlns="" xmlns:a16="http://schemas.microsoft.com/office/drawing/2014/main" id="{3A88FABC-01FF-B14C-8A8D-CEA51A771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 name="Rektangel 11">
            <a:extLst>
              <a:ext uri="{FF2B5EF4-FFF2-40B4-BE49-F238E27FC236}">
                <a16:creationId xmlns="" xmlns:a16="http://schemas.microsoft.com/office/drawing/2014/main" id="{9F47A261-37C4-DA40-A6D9-EB19A2E4384E}"/>
              </a:ext>
            </a:extLst>
          </p:cNvPr>
          <p:cNvSpPr/>
          <p:nvPr userDrawn="1"/>
        </p:nvSpPr>
        <p:spPr>
          <a:xfrm>
            <a:off x="0" y="6309320"/>
            <a:ext cx="9144000" cy="548680"/>
          </a:xfrm>
          <a:prstGeom prst="rect">
            <a:avLst/>
          </a:prstGeom>
          <a:solidFill>
            <a:srgbClr val="009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 xmlns:a16="http://schemas.microsoft.com/office/drawing/2014/main" id="{645123C9-856D-BF4F-80BD-D37AC6D081A7}"/>
              </a:ext>
            </a:extLst>
          </p:cNvPr>
          <p:cNvSpPr txBox="1"/>
          <p:nvPr userDrawn="1"/>
        </p:nvSpPr>
        <p:spPr>
          <a:xfrm>
            <a:off x="251520" y="6433591"/>
            <a:ext cx="2016224" cy="276999"/>
          </a:xfrm>
          <a:prstGeom prst="rect">
            <a:avLst/>
          </a:prstGeom>
          <a:noFill/>
        </p:spPr>
        <p:txBody>
          <a:bodyPr wrap="square" rtlCol="0">
            <a:spAutoFit/>
          </a:bodyPr>
          <a:lstStyle/>
          <a:p>
            <a:r>
              <a:rPr lang="sv-SE" sz="1200" b="1" dirty="0" err="1">
                <a:solidFill>
                  <a:schemeClr val="bg1"/>
                </a:solidFill>
              </a:rPr>
              <a:t>rfs.se</a:t>
            </a:r>
            <a:endParaRPr lang="sv-SE" sz="1200" b="1" dirty="0">
              <a:solidFill>
                <a:schemeClr val="bg1"/>
              </a:solidFill>
            </a:endParaRPr>
          </a:p>
        </p:txBody>
      </p:sp>
      <p:sp>
        <p:nvSpPr>
          <p:cNvPr id="9" name="Rektangel 8">
            <a:extLst>
              <a:ext uri="{FF2B5EF4-FFF2-40B4-BE49-F238E27FC236}">
                <a16:creationId xmlns="" xmlns:a16="http://schemas.microsoft.com/office/drawing/2014/main" id="{423A8059-5245-9841-9678-83E384AD445A}"/>
              </a:ext>
            </a:extLst>
          </p:cNvPr>
          <p:cNvSpPr/>
          <p:nvPr userDrawn="1"/>
        </p:nvSpPr>
        <p:spPr>
          <a:xfrm>
            <a:off x="755576" y="3212976"/>
            <a:ext cx="7704856" cy="27363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rubrik 1">
            <a:extLst>
              <a:ext uri="{FF2B5EF4-FFF2-40B4-BE49-F238E27FC236}">
                <a16:creationId xmlns="" xmlns:a16="http://schemas.microsoft.com/office/drawing/2014/main" id="{88EA6BFD-1BFE-224A-8D18-3338C6D7F73B}"/>
              </a:ext>
            </a:extLst>
          </p:cNvPr>
          <p:cNvSpPr>
            <a:spLocks noGrp="1"/>
          </p:cNvSpPr>
          <p:nvPr>
            <p:ph type="title"/>
          </p:nvPr>
        </p:nvSpPr>
        <p:spPr>
          <a:xfrm>
            <a:off x="899592" y="3289514"/>
            <a:ext cx="7272808" cy="787558"/>
          </a:xfrm>
          <a:prstGeom prst="rect">
            <a:avLst/>
          </a:prstGeom>
        </p:spPr>
        <p:txBody>
          <a:bodyPr vert="horz" lIns="91440" tIns="45720" rIns="91440" bIns="45720" rtlCol="0" anchor="ctr">
            <a:noAutofit/>
          </a:bodyPr>
          <a:lstStyle/>
          <a:p>
            <a:r>
              <a:rPr lang="sv-SE"/>
              <a:t>Klicka här för att ändra format</a:t>
            </a:r>
            <a:endParaRPr lang="sv-SE" dirty="0"/>
          </a:p>
        </p:txBody>
      </p:sp>
      <p:sp>
        <p:nvSpPr>
          <p:cNvPr id="18" name="Platshållare för text 2">
            <a:extLst>
              <a:ext uri="{FF2B5EF4-FFF2-40B4-BE49-F238E27FC236}">
                <a16:creationId xmlns="" xmlns:a16="http://schemas.microsoft.com/office/drawing/2014/main" id="{76B3297E-ADD9-364C-86B6-DD8942EA125B}"/>
              </a:ext>
            </a:extLst>
          </p:cNvPr>
          <p:cNvSpPr>
            <a:spLocks noGrp="1"/>
          </p:cNvSpPr>
          <p:nvPr>
            <p:ph idx="1" hasCustomPrompt="1"/>
          </p:nvPr>
        </p:nvSpPr>
        <p:spPr>
          <a:xfrm>
            <a:off x="899592" y="4201343"/>
            <a:ext cx="7272808" cy="1971600"/>
          </a:xfrm>
          <a:prstGeom prst="rect">
            <a:avLst/>
          </a:prstGeom>
        </p:spPr>
        <p:txBody>
          <a:bodyPr vert="horz" lIns="91440" tIns="45720" rIns="91440" bIns="45720" rtlCol="0">
            <a:noAutofit/>
          </a:bodyPr>
          <a:lstStyle>
            <a:lvl1pPr>
              <a:lnSpc>
                <a:spcPct val="110000"/>
              </a:lnSpc>
              <a:spcAft>
                <a:spcPts val="600"/>
              </a:spcAft>
              <a:defRPr sz="1400"/>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47919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9" name="Bildobjekt 8">
            <a:extLst>
              <a:ext uri="{FF2B5EF4-FFF2-40B4-BE49-F238E27FC236}">
                <a16:creationId xmlns="" xmlns:a16="http://schemas.microsoft.com/office/drawing/2014/main" id="{CF3FF3F2-A68D-344D-91B3-F4B47EAF8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694"/>
          <a:stretch/>
        </p:blipFill>
        <p:spPr>
          <a:xfrm>
            <a:off x="-9624" y="0"/>
            <a:ext cx="9153624" cy="6858000"/>
          </a:xfrm>
          <a:prstGeom prst="rect">
            <a:avLst/>
          </a:prstGeom>
        </p:spPr>
      </p:pic>
      <p:sp>
        <p:nvSpPr>
          <p:cNvPr id="6" name="Rektangel 5">
            <a:extLst>
              <a:ext uri="{FF2B5EF4-FFF2-40B4-BE49-F238E27FC236}">
                <a16:creationId xmlns="" xmlns:a16="http://schemas.microsoft.com/office/drawing/2014/main" id="{FA71549F-62E2-A245-A1E2-45C241CC94EC}"/>
              </a:ext>
            </a:extLst>
          </p:cNvPr>
          <p:cNvSpPr/>
          <p:nvPr userDrawn="1"/>
        </p:nvSpPr>
        <p:spPr>
          <a:xfrm>
            <a:off x="750763" y="3645024"/>
            <a:ext cx="7632848" cy="26999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 xmlns:a16="http://schemas.microsoft.com/office/drawing/2014/main" id="{F0E33B4F-4C5B-574A-BD9D-0F4AFDEB9C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7436" y="1196752"/>
            <a:ext cx="1839503" cy="1839503"/>
          </a:xfrm>
          <a:prstGeom prst="rect">
            <a:avLst/>
          </a:prstGeom>
        </p:spPr>
      </p:pic>
      <p:sp>
        <p:nvSpPr>
          <p:cNvPr id="17" name="Platshållare för rubrik 1">
            <a:extLst>
              <a:ext uri="{FF2B5EF4-FFF2-40B4-BE49-F238E27FC236}">
                <a16:creationId xmlns="" xmlns:a16="http://schemas.microsoft.com/office/drawing/2014/main" id="{D2C86C39-BBEF-D949-AEAC-25CF2650DD23}"/>
              </a:ext>
            </a:extLst>
          </p:cNvPr>
          <p:cNvSpPr>
            <a:spLocks noGrp="1"/>
          </p:cNvSpPr>
          <p:nvPr>
            <p:ph type="title"/>
          </p:nvPr>
        </p:nvSpPr>
        <p:spPr>
          <a:xfrm>
            <a:off x="899592" y="3839228"/>
            <a:ext cx="7272808" cy="787558"/>
          </a:xfrm>
          <a:prstGeom prst="rect">
            <a:avLst/>
          </a:prstGeom>
        </p:spPr>
        <p:txBody>
          <a:bodyPr vert="horz" lIns="91440" tIns="45720" rIns="91440" bIns="45720" rtlCol="0" anchor="ctr">
            <a:noAutofit/>
          </a:bodyPr>
          <a:lstStyle>
            <a:lvl1pPr algn="ctr">
              <a:defRPr>
                <a:solidFill>
                  <a:schemeClr val="tx1"/>
                </a:solidFill>
              </a:defRPr>
            </a:lvl1pPr>
          </a:lstStyle>
          <a:p>
            <a:r>
              <a:rPr lang="sv-SE"/>
              <a:t>Klicka här för att ändra format</a:t>
            </a:r>
            <a:endParaRPr lang="sv-SE" dirty="0"/>
          </a:p>
        </p:txBody>
      </p:sp>
      <p:sp>
        <p:nvSpPr>
          <p:cNvPr id="18" name="Platshållare för text 2">
            <a:extLst>
              <a:ext uri="{FF2B5EF4-FFF2-40B4-BE49-F238E27FC236}">
                <a16:creationId xmlns="" xmlns:a16="http://schemas.microsoft.com/office/drawing/2014/main" id="{CBFA4507-AAEB-7146-83C2-BA7E0DA525A7}"/>
              </a:ext>
            </a:extLst>
          </p:cNvPr>
          <p:cNvSpPr>
            <a:spLocks noGrp="1"/>
          </p:cNvSpPr>
          <p:nvPr>
            <p:ph idx="1" hasCustomPrompt="1"/>
          </p:nvPr>
        </p:nvSpPr>
        <p:spPr>
          <a:xfrm>
            <a:off x="899592" y="4751057"/>
            <a:ext cx="7272808" cy="1971600"/>
          </a:xfrm>
          <a:prstGeom prst="rect">
            <a:avLst/>
          </a:prstGeom>
        </p:spPr>
        <p:txBody>
          <a:bodyPr vert="horz" lIns="91440" tIns="45720" rIns="91440" bIns="45720" rtlCol="0">
            <a:noAutofit/>
          </a:bodyPr>
          <a:lstStyle>
            <a:lvl1pPr algn="ctr">
              <a:lnSpc>
                <a:spcPct val="110000"/>
              </a:lnSpc>
              <a:spcAft>
                <a:spcPts val="600"/>
              </a:spcAft>
              <a:defRPr sz="1400">
                <a:solidFill>
                  <a:schemeClr val="tx1"/>
                </a:solidFill>
              </a:defRPr>
            </a:lvl1pPr>
            <a:lvl2pPr>
              <a:lnSpc>
                <a:spcPct val="110000"/>
              </a:lnSpc>
              <a:spcAft>
                <a:spcPts val="600"/>
              </a:spcAft>
              <a:defRPr sz="1400"/>
            </a:lvl2pPr>
            <a:lvl3pPr>
              <a:lnSpc>
                <a:spcPct val="110000"/>
              </a:lnSpc>
              <a:spcAft>
                <a:spcPts val="600"/>
              </a:spcAft>
              <a:defRPr sz="1400"/>
            </a:lvl3pPr>
            <a:lvl4pPr>
              <a:lnSpc>
                <a:spcPct val="110000"/>
              </a:lnSpc>
              <a:spcAft>
                <a:spcPts val="600"/>
              </a:spcAft>
              <a:defRPr sz="1400"/>
            </a:lvl4pPr>
            <a:lvl5pPr>
              <a:lnSpc>
                <a:spcPct val="110000"/>
              </a:lnSpc>
              <a:spcAft>
                <a:spcPts val="600"/>
              </a:spcAft>
              <a:defRPr sz="1400"/>
            </a:lvl5pPr>
          </a:lstStyle>
          <a:p>
            <a:pPr lvl="0"/>
            <a:r>
              <a:rPr lang="sv-SE" dirty="0"/>
              <a:t>Klicka här för att ändra format på bakgrundstexten</a:t>
            </a:r>
          </a:p>
        </p:txBody>
      </p:sp>
    </p:spTree>
    <p:extLst>
      <p:ext uri="{BB962C8B-B14F-4D97-AF65-F5344CB8AC3E}">
        <p14:creationId xmlns:p14="http://schemas.microsoft.com/office/powerpoint/2010/main" val="417962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14400" y="2132856"/>
            <a:ext cx="8229600" cy="452596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a:extLst>
              <a:ext uri="{FF2B5EF4-FFF2-40B4-BE49-F238E27FC236}">
                <a16:creationId xmlns="" xmlns:a16="http://schemas.microsoft.com/office/drawing/2014/main" id="{D251A4DC-84DE-1F45-8836-9220ABD67713}"/>
              </a:ext>
            </a:extLst>
          </p:cNvPr>
          <p:cNvSpPr>
            <a:spLocks noGrp="1"/>
          </p:cNvSpPr>
          <p:nvPr>
            <p:ph type="title"/>
          </p:nvPr>
        </p:nvSpPr>
        <p:spPr>
          <a:xfrm>
            <a:off x="914400" y="836712"/>
            <a:ext cx="8229600" cy="1143000"/>
          </a:xfrm>
        </p:spPr>
        <p:txBody>
          <a:bodyPr/>
          <a:lstStyle>
            <a:lvl1pPr>
              <a:lnSpc>
                <a:spcPct val="110000"/>
              </a:lnSpc>
              <a:defRPr b="1" baseline="0"/>
            </a:lvl1pPr>
          </a:lstStyle>
          <a:p>
            <a:r>
              <a:rPr lang="sv-SE" dirty="0"/>
              <a:t>Klicka här för att ändra format</a:t>
            </a:r>
          </a:p>
        </p:txBody>
      </p:sp>
    </p:spTree>
    <p:extLst>
      <p:ext uri="{BB962C8B-B14F-4D97-AF65-F5344CB8AC3E}">
        <p14:creationId xmlns:p14="http://schemas.microsoft.com/office/powerpoint/2010/main" val="44138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1550" y="1275644"/>
            <a:ext cx="7344866" cy="713196"/>
          </a:xfrm>
          <a:prstGeom prst="rect">
            <a:avLst/>
          </a:prstGeom>
        </p:spPr>
        <p:txBody>
          <a:bodyPr vert="horz" lIns="91440" tIns="45720" rIns="91440" bIns="45720" rtlCol="0" anchor="ctr">
            <a:noAutofit/>
          </a:bodyPr>
          <a:lstStyle/>
          <a:p>
            <a:r>
              <a:rPr lang="sv-SE" dirty="0"/>
              <a:t>Klicka här för att ändra format</a:t>
            </a:r>
          </a:p>
        </p:txBody>
      </p:sp>
      <p:sp>
        <p:nvSpPr>
          <p:cNvPr id="3" name="Platshållare för text 2"/>
          <p:cNvSpPr>
            <a:spLocks noGrp="1"/>
          </p:cNvSpPr>
          <p:nvPr>
            <p:ph type="body" idx="1"/>
          </p:nvPr>
        </p:nvSpPr>
        <p:spPr>
          <a:xfrm>
            <a:off x="971550" y="2132857"/>
            <a:ext cx="7344866" cy="3960440"/>
          </a:xfrm>
          <a:prstGeom prst="rect">
            <a:avLst/>
          </a:prstGeom>
        </p:spPr>
        <p:txBody>
          <a:bodyPr vert="horz" lIns="91440" tIns="45720" rIns="91440" bIns="45720" rtlCol="0">
            <a:noAutofit/>
          </a:bodyPr>
          <a:lstStyle/>
          <a:p>
            <a:pPr lvl="0"/>
            <a:r>
              <a:rPr lang="sv-SE" dirty="0"/>
              <a:t>Klicka här för att ändra format på bakgrundstexten</a:t>
            </a:r>
          </a:p>
        </p:txBody>
      </p:sp>
    </p:spTree>
    <p:extLst>
      <p:ext uri="{BB962C8B-B14F-4D97-AF65-F5344CB8AC3E}">
        <p14:creationId xmlns:p14="http://schemas.microsoft.com/office/powerpoint/2010/main" val="2189738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2" r:id="rId7"/>
    <p:sldLayoutId id="2147483656" r:id="rId8"/>
  </p:sldLayoutIdLst>
  <p:txStyles>
    <p:titleStyle>
      <a:lvl1pPr algn="l" defTabSz="914400" rtl="0" eaLnBrk="1" latinLnBrk="0" hangingPunct="1">
        <a:lnSpc>
          <a:spcPct val="100000"/>
        </a:lnSpc>
        <a:spcBef>
          <a:spcPct val="0"/>
        </a:spcBef>
        <a:buNone/>
        <a:defRPr sz="3200" b="1" kern="1200">
          <a:solidFill>
            <a:srgbClr val="671565"/>
          </a:solidFill>
          <a:latin typeface="+mj-lt"/>
          <a:ea typeface="+mj-ea"/>
          <a:cs typeface="+mj-cs"/>
        </a:defRPr>
      </a:lvl1pPr>
    </p:titleStyle>
    <p:bodyStyle>
      <a:lvl1pPr marL="342900" indent="-342900" algn="l" defTabSz="914400" rtl="0" eaLnBrk="1" latinLnBrk="0" hangingPunct="1">
        <a:lnSpc>
          <a:spcPct val="120000"/>
        </a:lnSpc>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800" userDrawn="1">
          <p15:clr>
            <a:srgbClr val="F26B43"/>
          </p15:clr>
        </p15:guide>
        <p15:guide id="2" pos="6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eg"/><Relationship Id="rId18" Type="http://schemas.openxmlformats.org/officeDocument/2006/relationships/image" Target="../media/image20.jpeg"/><Relationship Id="rId26" Type="http://schemas.openxmlformats.org/officeDocument/2006/relationships/hyperlink" Target="http://www.socialchefer.se/?" TargetMode="External"/><Relationship Id="rId3" Type="http://schemas.openxmlformats.org/officeDocument/2006/relationships/image" Target="../media/image10.png"/><Relationship Id="rId21" Type="http://schemas.openxmlformats.org/officeDocument/2006/relationships/image" Target="../media/image23.png"/><Relationship Id="rId7" Type="http://schemas.openxmlformats.org/officeDocument/2006/relationships/hyperlink" Target="http://www.socialstyrelsen.se/" TargetMode="External"/><Relationship Id="rId12" Type="http://schemas.openxmlformats.org/officeDocument/2006/relationships/hyperlink" Target="http://www.rus-riks.se/" TargetMode="External"/><Relationship Id="rId17" Type="http://schemas.openxmlformats.org/officeDocument/2006/relationships/image" Target="../media/image19.png"/><Relationship Id="rId25" Type="http://schemas.openxmlformats.org/officeDocument/2006/relationships/image" Target="../media/image26.jpeg"/><Relationship Id="rId2" Type="http://schemas.openxmlformats.org/officeDocument/2006/relationships/notesSlide" Target="../notesSlides/notesSlide7.xml"/><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hyperlink" Target="https://www.raddabarnen.se/" TargetMode="Externa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5.jpeg"/><Relationship Id="rId24" Type="http://schemas.openxmlformats.org/officeDocument/2006/relationships/image" Target="../media/image25.png"/><Relationship Id="rId5" Type="http://schemas.openxmlformats.org/officeDocument/2006/relationships/image" Target="../media/image11.png"/><Relationship Id="rId15" Type="http://schemas.openxmlformats.org/officeDocument/2006/relationships/image" Target="../media/image17.png"/><Relationship Id="rId23" Type="http://schemas.openxmlformats.org/officeDocument/2006/relationships/hyperlink" Target="http://www.skatteverket.se/2.18e1b10334ebe8bc80000.html" TargetMode="External"/><Relationship Id="rId28" Type="http://schemas.openxmlformats.org/officeDocument/2006/relationships/image" Target="../media/image28.png"/><Relationship Id="rId10" Type="http://schemas.openxmlformats.org/officeDocument/2006/relationships/hyperlink" Target="http://www.rsmh.se/" TargetMode="External"/><Relationship Id="rId19" Type="http://schemas.openxmlformats.org/officeDocument/2006/relationships/image" Target="../media/image21.png"/><Relationship Id="rId4" Type="http://schemas.openxmlformats.org/officeDocument/2006/relationships/hyperlink" Target="http://www.kriminalvarden.se/sv/" TargetMode="External"/><Relationship Id="rId9" Type="http://schemas.openxmlformats.org/officeDocument/2006/relationships/image" Target="../media/image14.png"/><Relationship Id="rId14" Type="http://schemas.openxmlformats.org/officeDocument/2006/relationships/hyperlink" Target="http://www.schizofreniforbundet.se/" TargetMode="External"/><Relationship Id="rId22" Type="http://schemas.openxmlformats.org/officeDocument/2006/relationships/image" Target="../media/image24.jpeg"/><Relationship Id="rId27" Type="http://schemas.openxmlformats.org/officeDocument/2006/relationships/image" Target="../media/image27.jpeg"/><Relationship Id="rId30"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C660810F-9D7A-634A-8769-33285F214634}"/>
              </a:ext>
            </a:extLst>
          </p:cNvPr>
          <p:cNvSpPr>
            <a:spLocks noGrp="1"/>
          </p:cNvSpPr>
          <p:nvPr>
            <p:ph type="title" idx="4294967295"/>
          </p:nvPr>
        </p:nvSpPr>
        <p:spPr>
          <a:xfrm>
            <a:off x="971550" y="3501008"/>
            <a:ext cx="7416874" cy="1008112"/>
          </a:xfrm>
        </p:spPr>
        <p:txBody>
          <a:bodyPr/>
          <a:lstStyle/>
          <a:p>
            <a:pPr algn="ctr"/>
            <a:r>
              <a:rPr lang="sv-SE" sz="4000" dirty="0" smtClean="0">
                <a:solidFill>
                  <a:schemeClr val="bg1"/>
                </a:solidFill>
              </a:rPr>
              <a:t>Presentation av RFS – </a:t>
            </a:r>
            <a:br>
              <a:rPr lang="sv-SE" sz="4000" dirty="0" smtClean="0">
                <a:solidFill>
                  <a:schemeClr val="bg1"/>
                </a:solidFill>
              </a:rPr>
            </a:br>
            <a:r>
              <a:rPr lang="sv-SE" sz="4000" dirty="0" smtClean="0">
                <a:solidFill>
                  <a:schemeClr val="bg1"/>
                </a:solidFill>
              </a:rPr>
              <a:t>som </a:t>
            </a:r>
            <a:r>
              <a:rPr lang="sv-SE" sz="4000" dirty="0" smtClean="0">
                <a:solidFill>
                  <a:schemeClr val="bg1"/>
                </a:solidFill>
              </a:rPr>
              <a:t>lokalförening </a:t>
            </a:r>
            <a:r>
              <a:rPr lang="sv-SE" sz="4000" dirty="0" smtClean="0">
                <a:solidFill>
                  <a:schemeClr val="bg1"/>
                </a:solidFill>
              </a:rPr>
              <a:t>ingår i</a:t>
            </a:r>
            <a:endParaRPr lang="sv-SE" sz="4000" dirty="0">
              <a:solidFill>
                <a:schemeClr val="bg1"/>
              </a:solidFill>
            </a:endParaRPr>
          </a:p>
        </p:txBody>
      </p:sp>
    </p:spTree>
    <p:extLst>
      <p:ext uri="{BB962C8B-B14F-4D97-AF65-F5344CB8AC3E}">
        <p14:creationId xmlns:p14="http://schemas.microsoft.com/office/powerpoint/2010/main" val="403712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xmlns="" id="{F8A30503-24BE-F449-A659-C31BB51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2" name="Rubrik 1"/>
          <p:cNvSpPr>
            <a:spLocks noGrp="1"/>
          </p:cNvSpPr>
          <p:nvPr>
            <p:ph type="title"/>
          </p:nvPr>
        </p:nvSpPr>
        <p:spPr>
          <a:xfrm>
            <a:off x="1331640" y="3356992"/>
            <a:ext cx="6624736" cy="720080"/>
          </a:xfrm>
        </p:spPr>
        <p:txBody>
          <a:bodyPr>
            <a:noAutofit/>
          </a:bodyPr>
          <a:lstStyle/>
          <a:p>
            <a:r>
              <a:rPr lang="sv-SE" altLang="sv-SE" sz="3600" dirty="0">
                <a:latin typeface="Arial" panose="020B0604020202020204" pitchFamily="34" charset="0"/>
                <a:ea typeface="ＭＳ Ｐゴシック" pitchFamily="34" charset="-128"/>
                <a:cs typeface="Arial" panose="020B0604020202020204" pitchFamily="34" charset="0"/>
              </a:rPr>
              <a:t>Bli medlem - vi behöver dig! </a:t>
            </a:r>
          </a:p>
        </p:txBody>
      </p:sp>
      <p:sp>
        <p:nvSpPr>
          <p:cNvPr id="3" name="Platshållare för innehåll 2"/>
          <p:cNvSpPr>
            <a:spLocks noGrp="1"/>
          </p:cNvSpPr>
          <p:nvPr>
            <p:ph idx="1"/>
          </p:nvPr>
        </p:nvSpPr>
        <p:spPr>
          <a:xfrm>
            <a:off x="1374255" y="4005064"/>
            <a:ext cx="6264696" cy="2828373"/>
          </a:xfrm>
        </p:spPr>
        <p:txBody>
          <a:bodyPr/>
          <a:lstStyle/>
          <a:p>
            <a:pPr marL="0" indent="0">
              <a:lnSpc>
                <a:spcPct val="120000"/>
              </a:lnSpc>
              <a:buNone/>
            </a:pPr>
            <a:r>
              <a:rPr lang="sv-SE" sz="1700" dirty="0">
                <a:latin typeface="Arial" panose="020B0604020202020204" pitchFamily="34" charset="0"/>
                <a:cs typeface="Arial" panose="020B0604020202020204" pitchFamily="34" charset="0"/>
              </a:rPr>
              <a:t>Genom medlemskapet stödjer du också RFS arbete med att förbättra stödet till frivilliga samhällsarbetare och därmed kvaliteten för brukaren. </a:t>
            </a:r>
            <a:endParaRPr lang="sv-SE" sz="1700" dirty="0" smtClean="0">
              <a:latin typeface="Arial" panose="020B0604020202020204" pitchFamily="34" charset="0"/>
              <a:cs typeface="Arial" panose="020B0604020202020204" pitchFamily="34" charset="0"/>
            </a:endParaRPr>
          </a:p>
          <a:p>
            <a:pPr marL="0" indent="0">
              <a:lnSpc>
                <a:spcPct val="120000"/>
              </a:lnSpc>
              <a:buNone/>
            </a:pPr>
            <a:r>
              <a:rPr lang="sv-SE" sz="1700" b="1" dirty="0" smtClean="0">
                <a:latin typeface="Arial" panose="020B0604020202020204" pitchFamily="34" charset="0"/>
                <a:cs typeface="Arial" panose="020B0604020202020204" pitchFamily="34" charset="0"/>
              </a:rPr>
              <a:t>Du </a:t>
            </a:r>
            <a:r>
              <a:rPr lang="sv-SE" sz="1700" b="1" dirty="0">
                <a:latin typeface="Arial" panose="020B0604020202020204" pitchFamily="34" charset="0"/>
                <a:cs typeface="Arial" panose="020B0604020202020204" pitchFamily="34" charset="0"/>
              </a:rPr>
              <a:t>behövs </a:t>
            </a:r>
            <a:r>
              <a:rPr lang="sv-SE" sz="1700" dirty="0">
                <a:latin typeface="Arial" panose="020B0604020202020204" pitchFamily="34" charset="0"/>
                <a:cs typeface="Arial" panose="020B0604020202020204" pitchFamily="34" charset="0"/>
              </a:rPr>
              <a:t>- ju fler vi blir desto starkare röst är förbundets röst!</a:t>
            </a:r>
            <a:endParaRPr lang="sv-SE" altLang="sv-SE" sz="1700" dirty="0">
              <a:latin typeface="Arial" panose="020B0604020202020204" pitchFamily="34" charset="0"/>
              <a:ea typeface="ＭＳ Ｐゴシック" pitchFamily="34" charset="-128"/>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236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E3B91D36-DBC1-FC42-BE4B-AEF3FF771454}"/>
              </a:ext>
            </a:extLst>
          </p:cNvPr>
          <p:cNvSpPr>
            <a:spLocks noGrp="1"/>
          </p:cNvSpPr>
          <p:nvPr>
            <p:ph type="title"/>
          </p:nvPr>
        </p:nvSpPr>
        <p:spPr>
          <a:xfrm>
            <a:off x="899592" y="3839228"/>
            <a:ext cx="7272808" cy="787558"/>
          </a:xfrm>
        </p:spPr>
        <p:txBody>
          <a:bodyPr/>
          <a:lstStyle/>
          <a:p>
            <a:r>
              <a:rPr lang="sv-SE" dirty="0"/>
              <a:t>Välkommen att kontakta </a:t>
            </a:r>
            <a:r>
              <a:rPr lang="sv-SE" dirty="0" smtClean="0"/>
              <a:t>oss i lokalföreningen och RFS kansli!</a:t>
            </a:r>
            <a:endParaRPr lang="sv-SE" dirty="0"/>
          </a:p>
        </p:txBody>
      </p:sp>
      <p:sp>
        <p:nvSpPr>
          <p:cNvPr id="3" name="Platshållare för innehåll 2">
            <a:extLst>
              <a:ext uri="{FF2B5EF4-FFF2-40B4-BE49-F238E27FC236}">
                <a16:creationId xmlns="" xmlns:a16="http://schemas.microsoft.com/office/drawing/2014/main" id="{3BD24A06-3057-9E46-80AC-5DC3C1A9972F}"/>
              </a:ext>
            </a:extLst>
          </p:cNvPr>
          <p:cNvSpPr>
            <a:spLocks noGrp="1"/>
          </p:cNvSpPr>
          <p:nvPr>
            <p:ph idx="1"/>
          </p:nvPr>
        </p:nvSpPr>
        <p:spPr/>
        <p:txBody>
          <a:bodyPr/>
          <a:lstStyle/>
          <a:p>
            <a:pPr marL="0" indent="0">
              <a:spcAft>
                <a:spcPts val="0"/>
              </a:spcAft>
              <a:buNone/>
            </a:pPr>
            <a:endParaRPr lang="sv-SE" altLang="sv-SE" sz="1200" dirty="0" smtClean="0">
              <a:latin typeface="Arial" panose="020B0604020202020204" pitchFamily="34" charset="0"/>
              <a:ea typeface="ＭＳ Ｐゴシック" pitchFamily="34" charset="-128"/>
              <a:cs typeface="Arial" panose="020B0604020202020204" pitchFamily="34" charset="0"/>
            </a:endParaRPr>
          </a:p>
          <a:p>
            <a:pPr marL="0" indent="0">
              <a:spcAft>
                <a:spcPts val="0"/>
              </a:spcAft>
              <a:buNone/>
            </a:pPr>
            <a:r>
              <a:rPr lang="sv-SE" altLang="sv-SE" sz="1600" dirty="0" smtClean="0">
                <a:latin typeface="Arial" panose="020B0604020202020204" pitchFamily="34" charset="0"/>
                <a:ea typeface="ＭＳ Ｐゴシック" pitchFamily="34" charset="-128"/>
                <a:cs typeface="Arial" panose="020B0604020202020204" pitchFamily="34" charset="0"/>
              </a:rPr>
              <a:t>info@rfs.se</a:t>
            </a:r>
            <a:endParaRPr lang="sv-SE" altLang="sv-SE" sz="1600" dirty="0">
              <a:latin typeface="Arial" panose="020B0604020202020204" pitchFamily="34" charset="0"/>
              <a:ea typeface="ＭＳ Ｐゴシック" pitchFamily="34" charset="-128"/>
              <a:cs typeface="Arial" panose="020B0604020202020204" pitchFamily="34" charset="0"/>
            </a:endParaRPr>
          </a:p>
          <a:p>
            <a:pPr marL="0" indent="0">
              <a:spcAft>
                <a:spcPts val="0"/>
              </a:spcAft>
              <a:buNone/>
            </a:pPr>
            <a:r>
              <a:rPr lang="sv-SE" altLang="sv-SE" sz="1600" b="1" dirty="0" err="1">
                <a:latin typeface="Arial" panose="020B0604020202020204" pitchFamily="34" charset="0"/>
                <a:ea typeface="ＭＳ Ｐゴシック" pitchFamily="34" charset="-128"/>
                <a:cs typeface="Arial" panose="020B0604020202020204" pitchFamily="34" charset="0"/>
              </a:rPr>
              <a:t>www.rfs.se</a:t>
            </a:r>
            <a:endParaRPr lang="sv-SE" altLang="sv-SE" sz="1600" b="1" dirty="0">
              <a:latin typeface="Arial" panose="020B0604020202020204" pitchFamily="34" charset="0"/>
              <a:ea typeface="ＭＳ Ｐゴシック" pitchFamily="34" charset="-128"/>
              <a:cs typeface="Arial" panose="020B0604020202020204" pitchFamily="34" charset="0"/>
            </a:endParaRPr>
          </a:p>
          <a:p>
            <a:pPr marL="0" indent="0">
              <a:spcAft>
                <a:spcPts val="0"/>
              </a:spcAft>
              <a:buNone/>
            </a:pPr>
            <a:r>
              <a:rPr lang="sv-SE" altLang="sv-SE" sz="1600" dirty="0" err="1">
                <a:latin typeface="Arial" panose="020B0604020202020204" pitchFamily="34" charset="0"/>
                <a:ea typeface="ＭＳ Ｐゴシック" pitchFamily="34" charset="-128"/>
                <a:cs typeface="Arial" panose="020B0604020202020204" pitchFamily="34" charset="0"/>
              </a:rPr>
              <a:t>www.facebook.com</a:t>
            </a:r>
            <a:r>
              <a:rPr lang="sv-SE" altLang="sv-SE" sz="1600" dirty="0">
                <a:latin typeface="Arial" panose="020B0604020202020204" pitchFamily="34" charset="0"/>
                <a:ea typeface="ＭＳ Ｐゴシック" pitchFamily="34" charset="-128"/>
                <a:cs typeface="Arial" panose="020B0604020202020204" pitchFamily="34" charset="0"/>
              </a:rPr>
              <a:t>/</a:t>
            </a:r>
            <a:r>
              <a:rPr lang="sv-SE" altLang="sv-SE" sz="1600" dirty="0" err="1">
                <a:latin typeface="Arial" panose="020B0604020202020204" pitchFamily="34" charset="0"/>
                <a:ea typeface="ＭＳ Ｐゴシック" pitchFamily="34" charset="-128"/>
                <a:cs typeface="Arial" panose="020B0604020202020204" pitchFamily="34" charset="0"/>
              </a:rPr>
              <a:t>riksfs</a:t>
            </a:r>
            <a:endParaRPr lang="sv-SE" altLang="sv-SE" sz="1600" dirty="0">
              <a:latin typeface="Arial" panose="020B0604020202020204" pitchFamily="34" charset="0"/>
              <a:ea typeface="ＭＳ Ｐゴシック" pitchFamily="34" charset="-128"/>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93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 xmlns:a16="http://schemas.microsoft.com/office/drawing/2014/main" id="{01EDA521-5441-D748-A468-2CED5FCED075}"/>
              </a:ext>
            </a:extLst>
          </p:cNvPr>
          <p:cNvSpPr>
            <a:spLocks noGrp="1"/>
          </p:cNvSpPr>
          <p:nvPr>
            <p:ph type="title"/>
          </p:nvPr>
        </p:nvSpPr>
        <p:spPr>
          <a:xfrm>
            <a:off x="827584" y="3140968"/>
            <a:ext cx="4104506" cy="990627"/>
          </a:xfrm>
        </p:spPr>
        <p:txBody>
          <a:bodyPr/>
          <a:lstStyle/>
          <a:p>
            <a:r>
              <a:rPr lang="sv-SE" dirty="0"/>
              <a:t>F</a:t>
            </a:r>
            <a:r>
              <a:rPr lang="sv-SE" dirty="0" smtClean="0"/>
              <a:t>örbundet </a:t>
            </a:r>
            <a:endParaRPr lang="sv-SE" dirty="0"/>
          </a:p>
        </p:txBody>
      </p:sp>
      <p:sp>
        <p:nvSpPr>
          <p:cNvPr id="3" name="Rektangel 2">
            <a:extLst>
              <a:ext uri="{FF2B5EF4-FFF2-40B4-BE49-F238E27FC236}">
                <a16:creationId xmlns="" xmlns:a16="http://schemas.microsoft.com/office/drawing/2014/main" id="{88C74FF1-655F-304F-87AF-10760641E4F3}"/>
              </a:ext>
            </a:extLst>
          </p:cNvPr>
          <p:cNvSpPr/>
          <p:nvPr/>
        </p:nvSpPr>
        <p:spPr>
          <a:xfrm>
            <a:off x="827584" y="4137699"/>
            <a:ext cx="3960440" cy="1400383"/>
          </a:xfrm>
          <a:prstGeom prst="rect">
            <a:avLst/>
          </a:prstGeom>
        </p:spPr>
        <p:txBody>
          <a:bodyPr wrap="square">
            <a:spAutoFit/>
          </a:bodyPr>
          <a:lstStyle/>
          <a:p>
            <a:pPr marL="213750" indent="-213750">
              <a:spcAft>
                <a:spcPts val="600"/>
              </a:spcAft>
              <a:buFont typeface="Arial" panose="020B0604020202020204" pitchFamily="34" charset="0"/>
              <a:buChar char="•"/>
              <a:defRPr/>
            </a:pPr>
            <a:r>
              <a:rPr lang="sv-SE" altLang="sv-SE" sz="1400" dirty="0">
                <a:latin typeface="Arial" panose="020B0604020202020204" pitchFamily="34" charset="0"/>
                <a:cs typeface="Arial" panose="020B0604020202020204" pitchFamily="34" charset="0"/>
              </a:rPr>
              <a:t>Cirka 60 lokalföreningar</a:t>
            </a:r>
          </a:p>
          <a:p>
            <a:pPr marL="213750" indent="-213750">
              <a:spcAft>
                <a:spcPts val="600"/>
              </a:spcAft>
              <a:buFont typeface="Arial" panose="020B0604020202020204" pitchFamily="34" charset="0"/>
              <a:buChar char="•"/>
              <a:defRPr/>
            </a:pPr>
            <a:r>
              <a:rPr lang="sv-SE" sz="1400" dirty="0" smtClean="0">
                <a:latin typeface="Arial" panose="020B0604020202020204" pitchFamily="34" charset="0"/>
                <a:cs typeface="Arial" panose="020B0604020202020204" pitchFamily="34" charset="0"/>
              </a:rPr>
              <a:t>Förbundet </a:t>
            </a:r>
            <a:r>
              <a:rPr lang="sv-SE" sz="1400" dirty="0">
                <a:latin typeface="Arial" panose="020B0604020202020204" pitchFamily="34" charset="0"/>
                <a:cs typeface="Arial" panose="020B0604020202020204" pitchFamily="34" charset="0"/>
              </a:rPr>
              <a:t>grundades 1968</a:t>
            </a:r>
          </a:p>
          <a:p>
            <a:pPr marL="213750" indent="-213750">
              <a:spcAft>
                <a:spcPts val="600"/>
              </a:spcAft>
              <a:buFont typeface="Arial" panose="020B0604020202020204" pitchFamily="34" charset="0"/>
              <a:buChar char="•"/>
              <a:defRPr/>
            </a:pPr>
            <a:r>
              <a:rPr lang="sv-SE" sz="1400" dirty="0" smtClean="0">
                <a:latin typeface="Arial" panose="020B0604020202020204" pitchFamily="34" charset="0"/>
                <a:cs typeface="Arial" panose="020B0604020202020204" pitchFamily="34" charset="0"/>
              </a:rPr>
              <a:t>Kans</a:t>
            </a:r>
            <a:r>
              <a:rPr lang="sv-SE" sz="1400" dirty="0" smtClean="0">
                <a:latin typeface="Arial" panose="020B0604020202020204" pitchFamily="34" charset="0"/>
                <a:cs typeface="Arial" panose="020B0604020202020204" pitchFamily="34" charset="0"/>
              </a:rPr>
              <a:t>li </a:t>
            </a:r>
            <a:r>
              <a:rPr lang="sv-SE" sz="1400" dirty="0">
                <a:latin typeface="Arial" panose="020B0604020202020204" pitchFamily="34" charset="0"/>
                <a:cs typeface="Arial" panose="020B0604020202020204" pitchFamily="34" charset="0"/>
              </a:rPr>
              <a:t>Stockholm</a:t>
            </a:r>
          </a:p>
          <a:p>
            <a:pPr marL="213750" indent="-213750">
              <a:spcAft>
                <a:spcPts val="600"/>
              </a:spcAft>
              <a:buFont typeface="Arial" panose="020B0604020202020204" pitchFamily="34" charset="0"/>
              <a:buChar char="•"/>
              <a:defRPr/>
            </a:pPr>
            <a:r>
              <a:rPr lang="sv-SE" sz="1400" dirty="0">
                <a:latin typeface="Arial" panose="020B0604020202020204" pitchFamily="34" charset="0"/>
                <a:cs typeface="Arial" panose="020B0604020202020204" pitchFamily="34" charset="0"/>
              </a:rPr>
              <a:t>Stödja, utbildningsmaterial, sprida </a:t>
            </a:r>
            <a:r>
              <a:rPr lang="sv-SE" sz="1400" dirty="0" smtClean="0">
                <a:latin typeface="Arial" panose="020B0604020202020204" pitchFamily="34" charset="0"/>
                <a:cs typeface="Arial" panose="020B0604020202020204" pitchFamily="34" charset="0"/>
              </a:rPr>
              <a:t>kunskap, opinionsbildar</a:t>
            </a:r>
            <a:endParaRPr lang="sv-S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3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 xmlns:a16="http://schemas.microsoft.com/office/drawing/2014/main" id="{BF97A4A6-6CAF-5341-83E4-607488CB154A}"/>
              </a:ext>
            </a:extLst>
          </p:cNvPr>
          <p:cNvSpPr>
            <a:spLocks noGrp="1"/>
          </p:cNvSpPr>
          <p:nvPr>
            <p:ph idx="4294967295"/>
          </p:nvPr>
        </p:nvSpPr>
        <p:spPr>
          <a:xfrm>
            <a:off x="914400" y="1916832"/>
            <a:ext cx="8229600" cy="4741987"/>
          </a:xfrm>
        </p:spPr>
        <p:txBody>
          <a:bodyPr/>
          <a:lstStyle/>
          <a:p>
            <a:pPr marL="0" indent="0">
              <a:buNone/>
              <a:defRPr/>
            </a:pPr>
            <a:r>
              <a:rPr lang="sv-SE" altLang="sv-SE" b="1" dirty="0" smtClean="0">
                <a:latin typeface="Arial" panose="020B0604020202020204" pitchFamily="34" charset="0"/>
                <a:cs typeface="Arial" panose="020B0604020202020204" pitchFamily="34" charset="0"/>
              </a:rPr>
              <a:t>Lagreglerade frivilliguppdrag – gemensam kärna</a:t>
            </a:r>
          </a:p>
          <a:p>
            <a:pPr marL="0" indent="0">
              <a:buNone/>
              <a:defRPr/>
            </a:pPr>
            <a:endParaRPr lang="sv-SE" altLang="sv-SE" dirty="0" smtClean="0">
              <a:latin typeface="Arial" panose="020B0604020202020204" pitchFamily="34" charset="0"/>
              <a:cs typeface="Arial" panose="020B0604020202020204" pitchFamily="34" charset="0"/>
            </a:endParaRPr>
          </a:p>
          <a:p>
            <a:pPr marL="241200" indent="-241200">
              <a:buFont typeface="Arial" charset="0"/>
              <a:buChar char="•"/>
              <a:defRPr/>
            </a:pPr>
            <a:r>
              <a:rPr lang="sv-SE" altLang="sv-SE" dirty="0" smtClean="0">
                <a:latin typeface="Arial" panose="020B0604020202020204" pitchFamily="34" charset="0"/>
                <a:cs typeface="Arial" panose="020B0604020202020204" pitchFamily="34" charset="0"/>
              </a:rPr>
              <a:t>Gode </a:t>
            </a:r>
            <a:r>
              <a:rPr lang="sv-SE" altLang="sv-SE" dirty="0">
                <a:latin typeface="Arial" panose="020B0604020202020204" pitchFamily="34" charset="0"/>
                <a:cs typeface="Arial" panose="020B0604020202020204" pitchFamily="34" charset="0"/>
              </a:rPr>
              <a:t>män och förvaltare</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Gode män för ensamkommande barn</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Särskilt förordnade vårdnadshavare</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Kontaktpersoner, kontaktfamiljer, stödfamiljer</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Stödpersoner inom psykiatrin </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Lekmannaövervakare</a:t>
            </a:r>
          </a:p>
          <a:p>
            <a:pPr marL="241200" indent="-241200">
              <a:buFont typeface="Arial" charset="0"/>
              <a:buChar char="•"/>
              <a:defRPr/>
            </a:pPr>
            <a:r>
              <a:rPr lang="sv-SE" altLang="sv-SE" dirty="0">
                <a:latin typeface="Arial" panose="020B0604020202020204" pitchFamily="34" charset="0"/>
                <a:cs typeface="Arial" panose="020B0604020202020204" pitchFamily="34" charset="0"/>
              </a:rPr>
              <a:t>Besökare på häkten och </a:t>
            </a:r>
            <a:r>
              <a:rPr lang="sv-SE" altLang="sv-SE" dirty="0" smtClean="0">
                <a:latin typeface="Arial" panose="020B0604020202020204" pitchFamily="34" charset="0"/>
                <a:cs typeface="Arial" panose="020B0604020202020204" pitchFamily="34" charset="0"/>
              </a:rPr>
              <a:t>anstalter</a:t>
            </a:r>
          </a:p>
          <a:p>
            <a:endParaRPr lang="sv-SE" dirty="0">
              <a:latin typeface="Arial" panose="020B0604020202020204" pitchFamily="34" charset="0"/>
              <a:cs typeface="Arial" panose="020B0604020202020204" pitchFamily="34" charset="0"/>
            </a:endParaRPr>
          </a:p>
          <a:p>
            <a:endParaRPr lang="sv-SE" dirty="0"/>
          </a:p>
        </p:txBody>
      </p:sp>
      <p:sp>
        <p:nvSpPr>
          <p:cNvPr id="3" name="Rubrik 2">
            <a:extLst>
              <a:ext uri="{FF2B5EF4-FFF2-40B4-BE49-F238E27FC236}">
                <a16:creationId xmlns="" xmlns:a16="http://schemas.microsoft.com/office/drawing/2014/main" id="{9BE174A3-42BE-C04E-BFFB-D21481C6BDFD}"/>
              </a:ext>
            </a:extLst>
          </p:cNvPr>
          <p:cNvSpPr>
            <a:spLocks noGrp="1"/>
          </p:cNvSpPr>
          <p:nvPr>
            <p:ph type="title"/>
          </p:nvPr>
        </p:nvSpPr>
        <p:spPr>
          <a:xfrm>
            <a:off x="914400" y="836712"/>
            <a:ext cx="8229600" cy="1143000"/>
          </a:xfrm>
        </p:spPr>
        <p:txBody>
          <a:bodyPr/>
          <a:lstStyle/>
          <a:p>
            <a:r>
              <a:rPr lang="sv-SE" dirty="0">
                <a:latin typeface="Arial" panose="020B0604020202020204" pitchFamily="34" charset="0"/>
                <a:cs typeface="Arial" panose="020B0604020202020204" pitchFamily="34" charset="0"/>
              </a:rPr>
              <a:t>Frivilliga samhällsarbetare</a:t>
            </a:r>
            <a:endParaRPr lang="sv-SE" dirty="0"/>
          </a:p>
        </p:txBody>
      </p:sp>
    </p:spTree>
    <p:extLst>
      <p:ext uri="{BB962C8B-B14F-4D97-AF65-F5344CB8AC3E}">
        <p14:creationId xmlns:p14="http://schemas.microsoft.com/office/powerpoint/2010/main" val="579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 xmlns:a16="http://schemas.microsoft.com/office/drawing/2014/main" id="{BDB89418-CEB9-114B-8C15-3C6369FAAB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81"/>
          <a:stretch/>
        </p:blipFill>
        <p:spPr>
          <a:xfrm>
            <a:off x="0" y="0"/>
            <a:ext cx="9144000" cy="6309320"/>
          </a:xfrm>
          <a:prstGeom prst="rect">
            <a:avLst/>
          </a:prstGeom>
        </p:spPr>
      </p:pic>
      <p:sp>
        <p:nvSpPr>
          <p:cNvPr id="7" name="Rektangel 6">
            <a:extLst>
              <a:ext uri="{FF2B5EF4-FFF2-40B4-BE49-F238E27FC236}">
                <a16:creationId xmlns="" xmlns:a16="http://schemas.microsoft.com/office/drawing/2014/main" id="{7F06FFA0-4F06-C344-9AE9-DF3970CD4BCF}"/>
              </a:ext>
            </a:extLst>
          </p:cNvPr>
          <p:cNvSpPr/>
          <p:nvPr/>
        </p:nvSpPr>
        <p:spPr>
          <a:xfrm>
            <a:off x="714089" y="3212976"/>
            <a:ext cx="7746344" cy="27363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normAutofit/>
          </a:bodyPr>
          <a:lstStyle/>
          <a:p>
            <a:r>
              <a:rPr lang="sv-SE" dirty="0"/>
              <a:t>Värdegrund</a:t>
            </a:r>
          </a:p>
        </p:txBody>
      </p:sp>
      <p:sp>
        <p:nvSpPr>
          <p:cNvPr id="3" name="Platshållare för innehåll 2"/>
          <p:cNvSpPr>
            <a:spLocks noGrp="1"/>
          </p:cNvSpPr>
          <p:nvPr>
            <p:ph idx="1"/>
          </p:nvPr>
        </p:nvSpPr>
        <p:spPr>
          <a:xfrm>
            <a:off x="899592" y="4077072"/>
            <a:ext cx="7272808" cy="1971600"/>
          </a:xfrm>
        </p:spPr>
        <p:txBody>
          <a:bodyPr>
            <a:normAutofit/>
          </a:bodyPr>
          <a:lstStyle/>
          <a:p>
            <a:pPr marL="0" indent="0">
              <a:spcAft>
                <a:spcPts val="600"/>
              </a:spcAft>
              <a:buNone/>
            </a:pPr>
            <a:r>
              <a:rPr lang="sv-SE" dirty="0"/>
              <a:t>Frivilliga samhällsarbetare har dubbel funktion: </a:t>
            </a:r>
          </a:p>
          <a:p>
            <a:pPr marL="234900" indent="-234900">
              <a:spcAft>
                <a:spcPts val="600"/>
              </a:spcAft>
            </a:pPr>
            <a:r>
              <a:rPr lang="sv-SE" b="1" dirty="0"/>
              <a:t>Stöd för en enskild person. </a:t>
            </a:r>
            <a:r>
              <a:rPr lang="sv-SE" dirty="0"/>
              <a:t>Bidra till att stärka dennes förmåga att kunna leva ett gott och självständigt liv. </a:t>
            </a:r>
          </a:p>
          <a:p>
            <a:pPr marL="234900" indent="-234900">
              <a:spcAft>
                <a:spcPts val="600"/>
              </a:spcAft>
            </a:pPr>
            <a:r>
              <a:rPr lang="sv-SE" b="1" dirty="0"/>
              <a:t>Medborgarinsyn</a:t>
            </a:r>
            <a:r>
              <a:rPr lang="sv-SE" dirty="0"/>
              <a:t> </a:t>
            </a:r>
          </a:p>
          <a:p>
            <a:pPr marL="234900" indent="-234900">
              <a:spcAft>
                <a:spcPts val="600"/>
              </a:spcAft>
            </a:pPr>
            <a:r>
              <a:rPr lang="sv-SE" b="1" dirty="0"/>
              <a:t>Erkännande av alla människors lika värde.</a:t>
            </a:r>
          </a:p>
        </p:txBody>
      </p:sp>
      <p:pic>
        <p:nvPicPr>
          <p:cNvPr id="8" name="Bildobjekt 7">
            <a:extLst>
              <a:ext uri="{FF2B5EF4-FFF2-40B4-BE49-F238E27FC236}">
                <a16:creationId xmlns="" xmlns:a16="http://schemas.microsoft.com/office/drawing/2014/main" id="{0F9D1691-8D57-384B-A994-785255C32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Tree>
    <p:extLst>
      <p:ext uri="{BB962C8B-B14F-4D97-AF65-F5344CB8AC3E}">
        <p14:creationId xmlns:p14="http://schemas.microsoft.com/office/powerpoint/2010/main" val="1947456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dirty="0">
                <a:latin typeface="Arial" panose="020B0604020202020204" pitchFamily="34" charset="0"/>
                <a:cs typeface="Arial" panose="020B0604020202020204" pitchFamily="34" charset="0"/>
              </a:rPr>
              <a:t>Syftet med RFS</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1763688" y="2276872"/>
            <a:ext cx="6552728" cy="3384376"/>
          </a:xfrm>
        </p:spPr>
        <p:txBody>
          <a:bodyPr>
            <a:noAutofit/>
          </a:bodyPr>
          <a:lstStyle/>
          <a:p>
            <a:pPr marL="0" indent="0">
              <a:buNone/>
            </a:pPr>
            <a:r>
              <a:rPr lang="sv-SE" altLang="sv-SE" sz="2000" dirty="0">
                <a:latin typeface="Arial" panose="020B0604020202020204" pitchFamily="34" charset="0"/>
                <a:cs typeface="Arial" panose="020B0604020202020204" pitchFamily="34" charset="0"/>
              </a:rPr>
              <a:t>”Riksförbundet frivilliga samhällsarbetare ska genom opinionsbildande verksamhet och ideella insatser medverka till ett </a:t>
            </a:r>
            <a:r>
              <a:rPr lang="sv-SE" altLang="sv-SE" sz="2000" b="1" dirty="0">
                <a:solidFill>
                  <a:srgbClr val="009BA4"/>
                </a:solidFill>
                <a:latin typeface="Arial" panose="020B0604020202020204" pitchFamily="34" charset="0"/>
                <a:cs typeface="Arial" panose="020B0604020202020204" pitchFamily="34" charset="0"/>
              </a:rPr>
              <a:t>medmänskligare samhälle </a:t>
            </a:r>
            <a:r>
              <a:rPr lang="sv-SE" altLang="sv-SE" sz="2000" dirty="0">
                <a:latin typeface="Arial" panose="020B0604020202020204" pitchFamily="34" charset="0"/>
                <a:cs typeface="Arial" panose="020B0604020202020204" pitchFamily="34" charset="0"/>
              </a:rPr>
              <a:t>där människor stödjer varandra.” </a:t>
            </a:r>
          </a:p>
          <a:p>
            <a:pPr marL="0" indent="0">
              <a:buNone/>
            </a:pPr>
            <a:endParaRPr lang="sv-SE" altLang="sv-SE" sz="2000" dirty="0">
              <a:latin typeface="Arial" panose="020B0604020202020204" pitchFamily="34" charset="0"/>
              <a:cs typeface="Arial" panose="020B0604020202020204" pitchFamily="34" charset="0"/>
            </a:endParaRPr>
          </a:p>
          <a:p>
            <a:pPr marL="0" indent="0">
              <a:buNone/>
            </a:pPr>
            <a:endParaRPr lang="sv-SE" altLang="sv-SE" dirty="0">
              <a:latin typeface="Arial" panose="020B0604020202020204" pitchFamily="34" charset="0"/>
              <a:cs typeface="Arial" panose="020B0604020202020204" pitchFamily="34" charset="0"/>
            </a:endParaRPr>
          </a:p>
          <a:p>
            <a:pPr marL="0" indent="0">
              <a:buNone/>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 xmlns:a16="http://schemas.microsoft.com/office/drawing/2014/main" id="{1D7E6E2C-367A-4145-8B0D-1B2CA67DA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45" y="2132856"/>
            <a:ext cx="679143" cy="679143"/>
          </a:xfrm>
          <a:prstGeom prst="rect">
            <a:avLst/>
          </a:prstGeom>
        </p:spPr>
      </p:pic>
    </p:spTree>
    <p:extLst>
      <p:ext uri="{BB962C8B-B14F-4D97-AF65-F5344CB8AC3E}">
        <p14:creationId xmlns:p14="http://schemas.microsoft.com/office/powerpoint/2010/main" val="298603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 xmlns:a16="http://schemas.microsoft.com/office/drawing/2014/main" id="{208CEB15-84F3-AE41-9BCD-3E8B3CC67D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86"/>
          <a:stretch/>
        </p:blipFill>
        <p:spPr>
          <a:xfrm>
            <a:off x="-1" y="0"/>
            <a:ext cx="9144001" cy="6309320"/>
          </a:xfrm>
          <a:prstGeom prst="rect">
            <a:avLst/>
          </a:prstGeom>
        </p:spPr>
      </p:pic>
      <p:sp>
        <p:nvSpPr>
          <p:cNvPr id="7" name="Rektangel 6">
            <a:extLst>
              <a:ext uri="{FF2B5EF4-FFF2-40B4-BE49-F238E27FC236}">
                <a16:creationId xmlns="" xmlns:a16="http://schemas.microsoft.com/office/drawing/2014/main" id="{EE9E3D57-3CD2-2B4E-AA9F-1E9753EA9A46}"/>
              </a:ext>
            </a:extLst>
          </p:cNvPr>
          <p:cNvSpPr/>
          <p:nvPr/>
        </p:nvSpPr>
        <p:spPr>
          <a:xfrm>
            <a:off x="755576" y="2570644"/>
            <a:ext cx="5328592" cy="32346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 xmlns:a16="http://schemas.microsoft.com/office/drawing/2014/main" id="{7C8F5A8B-7799-C84D-B4B8-EF483C7D1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12290" name="Platshållare för innehåll 2"/>
          <p:cNvSpPr>
            <a:spLocks noGrp="1"/>
          </p:cNvSpPr>
          <p:nvPr>
            <p:ph idx="1"/>
          </p:nvPr>
        </p:nvSpPr>
        <p:spPr>
          <a:xfrm>
            <a:off x="1043583" y="2828202"/>
            <a:ext cx="5112568" cy="600798"/>
          </a:xfrm>
        </p:spPr>
        <p:txBody>
          <a:bodyPr>
            <a:noAutofit/>
          </a:bodyPr>
          <a:lstStyle/>
          <a:p>
            <a:pPr marL="0" indent="0" eaLnBrk="1" hangingPunct="1">
              <a:buFontTx/>
              <a:buNone/>
            </a:pPr>
            <a:r>
              <a:rPr lang="sv-SE" altLang="sv-SE" sz="3200" b="1" dirty="0">
                <a:solidFill>
                  <a:srgbClr val="671565"/>
                </a:solidFill>
                <a:latin typeface="Arial" panose="020B0604020202020204" pitchFamily="34" charset="0"/>
                <a:ea typeface="ＭＳ Ｐゴシック" pitchFamily="34" charset="-128"/>
                <a:cs typeface="Arial" panose="020B0604020202020204" pitchFamily="34" charset="0"/>
              </a:rPr>
              <a:t>Det här vill RFS </a:t>
            </a:r>
          </a:p>
          <a:p>
            <a:endParaRPr lang="sv-SE" altLang="sv-SE" dirty="0">
              <a:latin typeface="Arial" panose="020B0604020202020204" pitchFamily="34" charset="0"/>
              <a:ea typeface="ＭＳ Ｐゴシック" pitchFamily="34" charset="-128"/>
              <a:cs typeface="Arial" panose="020B0604020202020204" pitchFamily="34" charset="0"/>
            </a:endParaRPr>
          </a:p>
        </p:txBody>
      </p:sp>
      <p:sp>
        <p:nvSpPr>
          <p:cNvPr id="2" name="textruta 1">
            <a:extLst>
              <a:ext uri="{FF2B5EF4-FFF2-40B4-BE49-F238E27FC236}">
                <a16:creationId xmlns="" xmlns:a16="http://schemas.microsoft.com/office/drawing/2014/main" id="{8B79D95C-8BD7-3047-911B-5F75797B9462}"/>
              </a:ext>
            </a:extLst>
          </p:cNvPr>
          <p:cNvSpPr txBox="1"/>
          <p:nvPr/>
        </p:nvSpPr>
        <p:spPr>
          <a:xfrm>
            <a:off x="1043583" y="3429000"/>
            <a:ext cx="4968602" cy="2304256"/>
          </a:xfrm>
          <a:prstGeom prst="rect">
            <a:avLst/>
          </a:prstGeom>
          <a:noFill/>
        </p:spPr>
        <p:txBody>
          <a:bodyPr wrap="square" rtlCol="0">
            <a:noAutofit/>
          </a:bodyPr>
          <a:lstStyle/>
          <a:p>
            <a:pPr marL="285750" indent="-285750">
              <a:lnSpc>
                <a:spcPct val="120000"/>
              </a:lnSpc>
              <a:spcAft>
                <a:spcPts val="600"/>
              </a:spcAft>
              <a:buFont typeface="Arial" panose="020B0604020202020204" pitchFamily="34" charset="0"/>
              <a:buChar char="•"/>
            </a:pPr>
            <a:r>
              <a:rPr lang="sv-SE" sz="1600" dirty="0" smtClean="0">
                <a:latin typeface="Arial" panose="020B0604020202020204" pitchFamily="34" charset="0"/>
                <a:cs typeface="Arial" panose="020B0604020202020204" pitchFamily="34" charset="0"/>
              </a:rPr>
              <a:t>Brukaren i fokus</a:t>
            </a:r>
          </a:p>
          <a:p>
            <a:pPr marL="285750" indent="-285750">
              <a:lnSpc>
                <a:spcPct val="120000"/>
              </a:lnSpc>
              <a:spcAft>
                <a:spcPts val="600"/>
              </a:spcAft>
              <a:buFont typeface="Arial" panose="020B0604020202020204" pitchFamily="34" charset="0"/>
              <a:buChar char="•"/>
            </a:pPr>
            <a:r>
              <a:rPr lang="sv-SE" sz="1600" dirty="0" smtClean="0">
                <a:latin typeface="Arial" panose="020B0604020202020204" pitchFamily="34" charset="0"/>
                <a:cs typeface="Arial" panose="020B0604020202020204" pitchFamily="34" charset="0"/>
              </a:rPr>
              <a:t>Värna </a:t>
            </a:r>
            <a:r>
              <a:rPr lang="sv-SE" sz="1600" dirty="0">
                <a:latin typeface="Arial" panose="020B0604020202020204" pitchFamily="34" charset="0"/>
                <a:cs typeface="Arial" panose="020B0604020202020204" pitchFamily="34" charset="0"/>
              </a:rPr>
              <a:t>värdet av frivilliga</a:t>
            </a:r>
          </a:p>
          <a:p>
            <a:pPr marL="249750" indent="-249750">
              <a:lnSpc>
                <a:spcPct val="120000"/>
              </a:lnSpc>
              <a:spcAft>
                <a:spcPts val="600"/>
              </a:spcAft>
              <a:buFont typeface="Arial" panose="020B0604020202020204" pitchFamily="34" charset="0"/>
              <a:buChar char="•"/>
            </a:pPr>
            <a:r>
              <a:rPr lang="sv-SE" altLang="sv-SE" sz="1600" dirty="0" smtClean="0">
                <a:latin typeface="Arial" panose="020B0604020202020204" pitchFamily="34" charset="0"/>
                <a:ea typeface="ＭＳ Ｐゴシック" pitchFamily="34" charset="-128"/>
                <a:cs typeface="Arial" panose="020B0604020202020204" pitchFamily="34" charset="0"/>
              </a:rPr>
              <a:t>Bidra till </a:t>
            </a:r>
            <a:r>
              <a:rPr lang="sv-SE" altLang="sv-SE" sz="1600" dirty="0">
                <a:latin typeface="Arial" panose="020B0604020202020204" pitchFamily="34" charset="0"/>
                <a:ea typeface="ＭＳ Ｐゴシック" pitchFamily="34" charset="-128"/>
                <a:cs typeface="Arial" panose="020B0604020202020204" pitchFamily="34" charset="0"/>
              </a:rPr>
              <a:t>utveckling på </a:t>
            </a:r>
            <a:r>
              <a:rPr lang="sv-SE" altLang="sv-SE" sz="1600" dirty="0" smtClean="0">
                <a:latin typeface="Arial" panose="020B0604020202020204" pitchFamily="34" charset="0"/>
                <a:ea typeface="ＭＳ Ｐゴシック" pitchFamily="34" charset="-128"/>
                <a:cs typeface="Arial" panose="020B0604020202020204" pitchFamily="34" charset="0"/>
              </a:rPr>
              <a:t>området, bättre stöd</a:t>
            </a:r>
          </a:p>
          <a:p>
            <a:pPr marL="249750" indent="-249750">
              <a:lnSpc>
                <a:spcPct val="120000"/>
              </a:lnSpc>
              <a:spcAft>
                <a:spcPts val="600"/>
              </a:spcAft>
              <a:buFont typeface="Arial" panose="020B0604020202020204" pitchFamily="34" charset="0"/>
              <a:buChar char="•"/>
            </a:pPr>
            <a:r>
              <a:rPr lang="sv-SE" altLang="sv-SE" sz="1600" dirty="0" smtClean="0">
                <a:latin typeface="Arial" panose="020B0604020202020204" pitchFamily="34" charset="0"/>
                <a:ea typeface="ＭＳ Ｐゴシック" pitchFamily="34" charset="-128"/>
                <a:cs typeface="Arial" panose="020B0604020202020204" pitchFamily="34" charset="0"/>
              </a:rPr>
              <a:t>Synliggöra medlemmarnas insatser och RFS</a:t>
            </a:r>
            <a:endParaRPr lang="sv-SE" altLang="sv-SE" sz="1600" dirty="0">
              <a:latin typeface="Arial" panose="020B0604020202020204" pitchFamily="34" charset="0"/>
              <a:ea typeface="ＭＳ Ｐゴシック" pitchFamily="34" charset="-128"/>
              <a:cs typeface="Arial" panose="020B0604020202020204" pitchFamily="34" charset="0"/>
            </a:endParaRPr>
          </a:p>
          <a:p>
            <a:pPr marL="249750" indent="-249750">
              <a:lnSpc>
                <a:spcPct val="120000"/>
              </a:lnSpc>
              <a:spcAft>
                <a:spcPts val="600"/>
              </a:spcAft>
              <a:buFont typeface="Arial" panose="020B0604020202020204" pitchFamily="34" charset="0"/>
              <a:buChar char="•"/>
            </a:pPr>
            <a:r>
              <a:rPr lang="sv-SE" altLang="sv-SE" sz="1600" dirty="0">
                <a:latin typeface="Arial" panose="020B0604020202020204" pitchFamily="34" charset="0"/>
                <a:ea typeface="ＭＳ Ｐゴシック" pitchFamily="34" charset="-128"/>
                <a:cs typeface="Arial" panose="020B0604020202020204" pitchFamily="34" charset="0"/>
              </a:rPr>
              <a:t>Utredningar,  remissvar, dialog med  </a:t>
            </a:r>
            <a:r>
              <a:rPr lang="sv-SE" altLang="sv-SE" sz="1600" dirty="0" smtClean="0">
                <a:latin typeface="Arial" panose="020B0604020202020204" pitchFamily="34" charset="0"/>
                <a:ea typeface="ＭＳ Ｐゴシック" pitchFamily="34" charset="-128"/>
                <a:cs typeface="Arial" panose="020B0604020202020204" pitchFamily="34" charset="0"/>
              </a:rPr>
              <a:t>ansvariga myndigheter, departementet </a:t>
            </a:r>
            <a:r>
              <a:rPr lang="sv-SE" altLang="sv-SE" sz="1600" dirty="0">
                <a:latin typeface="Arial" panose="020B0604020202020204" pitchFamily="34" charset="0"/>
                <a:ea typeface="ＭＳ Ｐゴシック" pitchFamily="34" charset="-128"/>
                <a:cs typeface="Arial" panose="020B0604020202020204" pitchFamily="34" charset="0"/>
              </a:rPr>
              <a:t>med mera. </a:t>
            </a:r>
          </a:p>
          <a:p>
            <a:pPr marL="249750" indent="-249750">
              <a:lnSpc>
                <a:spcPct val="120000"/>
              </a:lnSpc>
              <a:spcAft>
                <a:spcPts val="600"/>
              </a:spcAft>
              <a:buFont typeface="Arial" panose="020B0604020202020204" pitchFamily="34" charset="0"/>
              <a:buChar char="•"/>
            </a:pPr>
            <a:endParaRPr lang="sv-SE" altLang="sv-SE" sz="1600" dirty="0" smtClean="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62456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 xmlns:a16="http://schemas.microsoft.com/office/drawing/2014/main" id="{9BE174A3-42BE-C04E-BFFB-D21481C6BDFD}"/>
              </a:ext>
            </a:extLst>
          </p:cNvPr>
          <p:cNvSpPr>
            <a:spLocks noGrp="1"/>
          </p:cNvSpPr>
          <p:nvPr>
            <p:ph type="title"/>
          </p:nvPr>
        </p:nvSpPr>
        <p:spPr>
          <a:xfrm>
            <a:off x="351754" y="148109"/>
            <a:ext cx="8229600" cy="1143000"/>
          </a:xfrm>
        </p:spPr>
        <p:txBody>
          <a:bodyPr/>
          <a:lstStyle/>
          <a:p>
            <a:r>
              <a:rPr lang="sv-SE" dirty="0" smtClean="0"/>
              <a:t>Dialog och s</a:t>
            </a:r>
            <a:r>
              <a:rPr lang="sv-SE" dirty="0" smtClean="0"/>
              <a:t>amarbete</a:t>
            </a:r>
            <a:endParaRPr lang="sv-SE" dirty="0"/>
          </a:p>
        </p:txBody>
      </p:sp>
      <p:pic>
        <p:nvPicPr>
          <p:cNvPr id="6" name="Picture 5">
            <a:extLst>
              <a:ext uri="{FF2B5EF4-FFF2-40B4-BE49-F238E27FC236}">
                <a16:creationId xmlns="" xmlns:a16="http://schemas.microsoft.com/office/drawing/2014/main" id="{05CCEDA4-5A54-6244-8843-B32B083DE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338" y="2856384"/>
            <a:ext cx="1543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Startsida">
            <a:hlinkClick r:id="rId4"/>
            <a:extLst>
              <a:ext uri="{FF2B5EF4-FFF2-40B4-BE49-F238E27FC236}">
                <a16:creationId xmlns="" xmlns:a16="http://schemas.microsoft.com/office/drawing/2014/main" id="{E40B2841-91FD-B443-B92F-729BE45E6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84784"/>
            <a:ext cx="1905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logo">
            <a:extLst>
              <a:ext uri="{FF2B5EF4-FFF2-40B4-BE49-F238E27FC236}">
                <a16:creationId xmlns="" xmlns:a16="http://schemas.microsoft.com/office/drawing/2014/main" id="{FDCA4EE8-B3B0-B643-9ABC-F7396350C2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8" y="4931247"/>
            <a:ext cx="2200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Socialstyrelsens logotyp">
            <a:hlinkClick r:id="rId7" tooltip="Startsida Socialstyrelsen.se"/>
            <a:extLst>
              <a:ext uri="{FF2B5EF4-FFF2-40B4-BE49-F238E27FC236}">
                <a16:creationId xmlns="" xmlns:a16="http://schemas.microsoft.com/office/drawing/2014/main" id="{2E31B4A7-8658-FE4B-BED8-B57330126E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175" y="4078759"/>
            <a:ext cx="2343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http://www.attention-riks.se/images/stories/om%20oss/logotyper/attention_logga_riks_web.png">
            <a:extLst>
              <a:ext uri="{FF2B5EF4-FFF2-40B4-BE49-F238E27FC236}">
                <a16:creationId xmlns="" xmlns:a16="http://schemas.microsoft.com/office/drawing/2014/main" id="{88F95343-8AFA-2F45-A5A8-BD5CAC981B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5350" y="4428009"/>
            <a:ext cx="1822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RSMH">
            <a:hlinkClick r:id="rId10"/>
            <a:extLst>
              <a:ext uri="{FF2B5EF4-FFF2-40B4-BE49-F238E27FC236}">
                <a16:creationId xmlns="" xmlns:a16="http://schemas.microsoft.com/office/drawing/2014/main" id="{7AB0F1ED-49D5-8F4F-8C13-BF4E152002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8350" y="2130897"/>
            <a:ext cx="771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http://rsmh.se/../bilder/rus.jpg">
            <a:hlinkClick r:id="rId12"/>
            <a:extLst>
              <a:ext uri="{FF2B5EF4-FFF2-40B4-BE49-F238E27FC236}">
                <a16:creationId xmlns="" xmlns:a16="http://schemas.microsoft.com/office/drawing/2014/main" id="{4988160B-9C3D-264E-939F-ACEA5FC7D1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3978" y="2627783"/>
            <a:ext cx="561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Schizofreniförbundet - Intresseförbundet för personer med schizofreni och liknande psykoser">
            <a:hlinkClick r:id="rId14"/>
            <a:extLst>
              <a:ext uri="{FF2B5EF4-FFF2-40B4-BE49-F238E27FC236}">
                <a16:creationId xmlns="" xmlns:a16="http://schemas.microsoft.com/office/drawing/2014/main" id="{0C2BB553-C5DE-2C41-9077-E4AF4BE1D7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075" y="2432522"/>
            <a:ext cx="2927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ABF - tillbaka till startsidan">
            <a:extLst>
              <a:ext uri="{FF2B5EF4-FFF2-40B4-BE49-F238E27FC236}">
                <a16:creationId xmlns="" xmlns:a16="http://schemas.microsoft.com/office/drawing/2014/main" id="{FCC5459A-AA5D-1140-B49E-210D3BE9AC4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650" y="3100859"/>
            <a:ext cx="647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3" descr="Gå till startsidan för NBV">
            <a:extLst>
              <a:ext uri="{FF2B5EF4-FFF2-40B4-BE49-F238E27FC236}">
                <a16:creationId xmlns="" xmlns:a16="http://schemas.microsoft.com/office/drawing/2014/main" id="{3BA8E72A-F3FB-0249-B9CF-0BE41B91C03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97625" y="5193184"/>
            <a:ext cx="18716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9" descr="http://www.helamanniskan.se/sitespecific/helamanniskan/files/hela-manniskan-logotyp-1795.jpg">
            <a:extLst>
              <a:ext uri="{FF2B5EF4-FFF2-40B4-BE49-F238E27FC236}">
                <a16:creationId xmlns="" xmlns:a16="http://schemas.microsoft.com/office/drawing/2014/main" id="{0D3A3597-4841-B549-9815-E697E87D2C3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1838" y="5290022"/>
            <a:ext cx="2344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Sveriges kristna råd">
            <a:extLst>
              <a:ext uri="{FF2B5EF4-FFF2-40B4-BE49-F238E27FC236}">
                <a16:creationId xmlns="" xmlns:a16="http://schemas.microsoft.com/office/drawing/2014/main" id="{2AA99C53-D5E0-E14A-B991-C8DAB2FA034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12088" y="3323109"/>
            <a:ext cx="6477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http://t3.gstatic.com/images?q=tbn:ANd9GcSuNIwP5IojSFNIIRFfBCJbuQ4cfvhjhJW9ihCv-MVjTei1Eokx">
            <a:extLst>
              <a:ext uri="{FF2B5EF4-FFF2-40B4-BE49-F238E27FC236}">
                <a16:creationId xmlns="" xmlns:a16="http://schemas.microsoft.com/office/drawing/2014/main" id="{CEBE2583-30BB-DF4D-8085-E107B5AE96E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27425" y="4485159"/>
            <a:ext cx="8826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1" descr="Svenska Röda Korset">
            <a:extLst>
              <a:ext uri="{FF2B5EF4-FFF2-40B4-BE49-F238E27FC236}">
                <a16:creationId xmlns="" xmlns:a16="http://schemas.microsoft.com/office/drawing/2014/main" id="{66C71604-01BF-2D4B-97A7-E3EE028BD9F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89125" y="3170709"/>
            <a:ext cx="1349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 descr="http://t2.gstatic.com/images?q=tbn:ANd9GcTlQRnQ9NVpLo71lviQkaPfS_wQi6LlrhkvqSXz-6BDkQUGuAEH">
            <a:extLst>
              <a:ext uri="{FF2B5EF4-FFF2-40B4-BE49-F238E27FC236}">
                <a16:creationId xmlns="" xmlns:a16="http://schemas.microsoft.com/office/drawing/2014/main" id="{F9600849-AB3D-444A-A381-15A8688D3FF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87863" y="1827684"/>
            <a:ext cx="1308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5" descr="Logotyp: Skatteverket - Vår vision är ett samhälle där alla vill göra rätt för sig">
            <a:hlinkClick r:id="rId23"/>
            <a:extLst>
              <a:ext uri="{FF2B5EF4-FFF2-40B4-BE49-F238E27FC236}">
                <a16:creationId xmlns="" xmlns:a16="http://schemas.microsoft.com/office/drawing/2014/main" id="{425129C6-6403-BF49-A7A2-1716346A3B0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02425" y="4481984"/>
            <a:ext cx="20351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7" descr="http://fso.connection.se/bilder/grafik/of_logga.jpg">
            <a:extLst>
              <a:ext uri="{FF2B5EF4-FFF2-40B4-BE49-F238E27FC236}">
                <a16:creationId xmlns="" xmlns:a16="http://schemas.microsoft.com/office/drawing/2014/main" id="{2804D6DE-E2D6-884C-9017-15DA936ECFF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1691159"/>
            <a:ext cx="27781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http://www.socialchefer.se/img/fss_logga.jpg">
            <a:hlinkClick r:id="rId26"/>
            <a:extLst>
              <a:ext uri="{FF2B5EF4-FFF2-40B4-BE49-F238E27FC236}">
                <a16:creationId xmlns="" xmlns:a16="http://schemas.microsoft.com/office/drawing/2014/main" id="{E0D73280-E53C-504F-ABF9-F3204A6325D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53075" y="3388197"/>
            <a:ext cx="1028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3">
            <a:extLst>
              <a:ext uri="{FF2B5EF4-FFF2-40B4-BE49-F238E27FC236}">
                <a16:creationId xmlns="" xmlns:a16="http://schemas.microsoft.com/office/drawing/2014/main" id="{B0A7D42A-8C40-E941-9678-9E4B6C30312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287713" y="3719984"/>
            <a:ext cx="172561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Till startsidan">
            <a:hlinkClick r:id="rId29"/>
            <a:extLst>
              <a:ext uri="{FF2B5EF4-FFF2-40B4-BE49-F238E27FC236}">
                <a16:creationId xmlns="" xmlns:a16="http://schemas.microsoft.com/office/drawing/2014/main" id="{B4CAD6E4-1B35-FF4A-AD36-DF52C597FA7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08625" y="2848446"/>
            <a:ext cx="2038350" cy="50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43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Arvsfondsprojekt </a:t>
            </a:r>
          </a:p>
        </p:txBody>
      </p:sp>
      <p:sp>
        <p:nvSpPr>
          <p:cNvPr id="3" name="Platshållare för innehåll 2"/>
          <p:cNvSpPr>
            <a:spLocks noGrp="1"/>
          </p:cNvSpPr>
          <p:nvPr>
            <p:ph idx="1"/>
          </p:nvPr>
        </p:nvSpPr>
        <p:spPr/>
        <p:txBody>
          <a:bodyPr/>
          <a:lstStyle/>
          <a:p>
            <a:pPr marL="0" indent="0">
              <a:spcAft>
                <a:spcPts val="0"/>
              </a:spcAft>
              <a:buNone/>
            </a:pPr>
            <a:r>
              <a:rPr lang="sv-SE" sz="1600" b="1" dirty="0">
                <a:latin typeface="Arial" panose="020B0604020202020204" pitchFamily="34" charset="0"/>
                <a:cs typeface="Arial" panose="020B0604020202020204" pitchFamily="34" charset="0"/>
              </a:rPr>
              <a:t>Rollkoll </a:t>
            </a:r>
          </a:p>
          <a:p>
            <a:pPr marL="0" indent="0">
              <a:buNone/>
            </a:pPr>
            <a:r>
              <a:rPr lang="sv-SE" sz="1600" dirty="0" err="1">
                <a:latin typeface="Arial" panose="020B0604020202020204" pitchFamily="34" charset="0"/>
                <a:cs typeface="Arial" panose="020B0604020202020204" pitchFamily="34" charset="0"/>
              </a:rPr>
              <a:t>www.rfs.se</a:t>
            </a:r>
            <a:r>
              <a:rPr lang="sv-SE" sz="1600" dirty="0">
                <a:latin typeface="Arial" panose="020B0604020202020204" pitchFamily="34" charset="0"/>
                <a:cs typeface="Arial" panose="020B0604020202020204" pitchFamily="34" charset="0"/>
              </a:rPr>
              <a:t>/rollkoll</a:t>
            </a:r>
          </a:p>
        </p:txBody>
      </p:sp>
      <p:pic>
        <p:nvPicPr>
          <p:cNvPr id="5" name="Picture 7" descr="G:\Kommunikation_RFS\Rollkoll\Rollkoll_Aktorer framsi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881" y="3427164"/>
            <a:ext cx="1440422" cy="20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Kommunikation_RFS\Rollkoll\Rollkoll Huvudman framsi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795" y="3427164"/>
            <a:ext cx="1484248" cy="20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ruta 8"/>
          <p:cNvSpPr txBox="1"/>
          <p:nvPr/>
        </p:nvSpPr>
        <p:spPr>
          <a:xfrm>
            <a:off x="4932040" y="6525344"/>
            <a:ext cx="184731" cy="369332"/>
          </a:xfrm>
          <a:prstGeom prst="rect">
            <a:avLst/>
          </a:prstGeom>
          <a:noFill/>
        </p:spPr>
        <p:txBody>
          <a:bodyPr wrap="none" rtlCol="0">
            <a:spAutoFit/>
          </a:bodyPr>
          <a:lstStyle/>
          <a:p>
            <a:endParaRPr lang="sv-SE" dirty="0"/>
          </a:p>
        </p:txBody>
      </p:sp>
      <p:sp>
        <p:nvSpPr>
          <p:cNvPr id="10" name="textruta 9">
            <a:extLst>
              <a:ext uri="{FF2B5EF4-FFF2-40B4-BE49-F238E27FC236}">
                <a16:creationId xmlns="" xmlns:a16="http://schemas.microsoft.com/office/drawing/2014/main" id="{08AB3E21-2C01-444C-969D-C2248EAA8325}"/>
              </a:ext>
            </a:extLst>
          </p:cNvPr>
          <p:cNvSpPr txBox="1"/>
          <p:nvPr/>
        </p:nvSpPr>
        <p:spPr>
          <a:xfrm>
            <a:off x="4572000" y="2228857"/>
            <a:ext cx="2725630" cy="683264"/>
          </a:xfrm>
          <a:prstGeom prst="rect">
            <a:avLst/>
          </a:prstGeom>
          <a:noFill/>
        </p:spPr>
        <p:txBody>
          <a:bodyPr wrap="square" rtlCol="0">
            <a:spAutoFit/>
          </a:bodyPr>
          <a:lstStyle/>
          <a:p>
            <a:pPr>
              <a:lnSpc>
                <a:spcPct val="120000"/>
              </a:lnSpc>
            </a:pPr>
            <a:r>
              <a:rPr lang="sv-SE" sz="1600" b="1" dirty="0">
                <a:latin typeface="Arial" panose="020B0604020202020204" pitchFamily="34" charset="0"/>
                <a:cs typeface="Arial" panose="020B0604020202020204" pitchFamily="34" charset="0"/>
              </a:rPr>
              <a:t>Min rätt – Din roll</a:t>
            </a:r>
          </a:p>
          <a:p>
            <a:pPr>
              <a:lnSpc>
                <a:spcPct val="120000"/>
              </a:lnSpc>
            </a:pPr>
            <a:r>
              <a:rPr lang="sv-SE" sz="1600" smtClean="0">
                <a:latin typeface="Arial" panose="020B0604020202020204" pitchFamily="34" charset="0"/>
                <a:cs typeface="Arial" panose="020B0604020202020204" pitchFamily="34" charset="0"/>
              </a:rPr>
              <a:t>www.rfs.se/min-ratt</a:t>
            </a:r>
            <a:endParaRPr lang="sv-SE" sz="16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050" y="3428999"/>
            <a:ext cx="1689125" cy="2039015"/>
          </a:xfrm>
          <a:prstGeom prst="rect">
            <a:avLst/>
          </a:prstGeom>
        </p:spPr>
      </p:pic>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571" y="3427164"/>
            <a:ext cx="1488119" cy="2040850"/>
          </a:xfrm>
          <a:prstGeom prst="rect">
            <a:avLst/>
          </a:prstGeom>
        </p:spPr>
      </p:pic>
    </p:spTree>
    <p:extLst>
      <p:ext uri="{BB962C8B-B14F-4D97-AF65-F5344CB8AC3E}">
        <p14:creationId xmlns:p14="http://schemas.microsoft.com/office/powerpoint/2010/main" val="26657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 xmlns:a16="http://schemas.microsoft.com/office/drawing/2014/main" id="{F5909A49-88D1-5D4F-8835-6ADA0D3073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28"/>
          <a:stretch/>
        </p:blipFill>
        <p:spPr>
          <a:xfrm>
            <a:off x="0" y="-1"/>
            <a:ext cx="9144000" cy="6312363"/>
          </a:xfrm>
          <a:prstGeom prst="rect">
            <a:avLst/>
          </a:prstGeom>
        </p:spPr>
      </p:pic>
      <p:sp>
        <p:nvSpPr>
          <p:cNvPr id="7" name="Rektangel 6">
            <a:extLst>
              <a:ext uri="{FF2B5EF4-FFF2-40B4-BE49-F238E27FC236}">
                <a16:creationId xmlns="" xmlns:a16="http://schemas.microsoft.com/office/drawing/2014/main" id="{6BF0F86B-2853-F049-B030-555E3EA7CB3C}"/>
              </a:ext>
            </a:extLst>
          </p:cNvPr>
          <p:cNvSpPr/>
          <p:nvPr/>
        </p:nvSpPr>
        <p:spPr>
          <a:xfrm>
            <a:off x="755576" y="1484784"/>
            <a:ext cx="7632848" cy="43924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 xmlns:a16="http://schemas.microsoft.com/office/drawing/2014/main" id="{4F76F3CF-E85A-4340-9064-139FF71EC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194" y="188640"/>
            <a:ext cx="1296144" cy="1296144"/>
          </a:xfrm>
          <a:prstGeom prst="rect">
            <a:avLst/>
          </a:prstGeom>
        </p:spPr>
      </p:pic>
      <p:sp>
        <p:nvSpPr>
          <p:cNvPr id="2" name="Rubrik 1"/>
          <p:cNvSpPr>
            <a:spLocks noGrp="1"/>
          </p:cNvSpPr>
          <p:nvPr>
            <p:ph type="title"/>
          </p:nvPr>
        </p:nvSpPr>
        <p:spPr>
          <a:xfrm>
            <a:off x="971550" y="1700809"/>
            <a:ext cx="7344866" cy="792088"/>
          </a:xfrm>
        </p:spPr>
        <p:txBody>
          <a:bodyPr>
            <a:noAutofit/>
          </a:bodyPr>
          <a:lstStyle/>
          <a:p>
            <a:pPr>
              <a:lnSpc>
                <a:spcPct val="100000"/>
              </a:lnSpc>
            </a:pPr>
            <a:r>
              <a:rPr lang="sv-SE" dirty="0" smtClean="0">
                <a:latin typeface="Arial" panose="020B0604020202020204" pitchFamily="34" charset="0"/>
                <a:ea typeface="ＭＳ Ｐゴシック" pitchFamily="34" charset="-128"/>
                <a:cs typeface="Arial" panose="020B0604020202020204" pitchFamily="34" charset="0"/>
              </a:rPr>
              <a:t>Vad får du som medlem inom RFS?</a:t>
            </a:r>
            <a:endParaRPr lang="sv-SE"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971550" y="2852936"/>
            <a:ext cx="7344866" cy="3541494"/>
          </a:xfrm>
        </p:spPr>
        <p:txBody>
          <a:bodyPr>
            <a:noAutofit/>
          </a:bodyPr>
          <a:lstStyle/>
          <a:p>
            <a:pPr marL="234900" indent="-234900">
              <a:spcAft>
                <a:spcPts val="600"/>
              </a:spcAft>
            </a:pPr>
            <a:r>
              <a:rPr lang="sv-SE" altLang="sv-SE" dirty="0">
                <a:latin typeface="Arial" panose="020B0604020202020204" pitchFamily="34" charset="0"/>
                <a:ea typeface="ＭＳ Ｐゴシック" pitchFamily="34" charset="-128"/>
                <a:cs typeface="Arial" panose="020B0604020202020204" pitchFamily="34" charset="0"/>
              </a:rPr>
              <a:t>Stöd i lokalförening – erfarenhetsutbyte</a:t>
            </a:r>
          </a:p>
          <a:p>
            <a:pPr marL="234900" indent="-234900">
              <a:spcAft>
                <a:spcPts val="600"/>
              </a:spcAft>
            </a:pPr>
            <a:r>
              <a:rPr lang="sv-SE" altLang="sv-SE" dirty="0">
                <a:latin typeface="Arial" panose="020B0604020202020204" pitchFamily="34" charset="0"/>
                <a:ea typeface="ＭＳ Ｐゴシック" pitchFamily="34" charset="-128"/>
                <a:cs typeface="Arial" panose="020B0604020202020204" pitchFamily="34" charset="0"/>
              </a:rPr>
              <a:t>Möjlighet att påverka</a:t>
            </a:r>
          </a:p>
          <a:p>
            <a:pPr marL="234900" indent="-234900">
              <a:spcAft>
                <a:spcPts val="600"/>
              </a:spcAft>
            </a:pPr>
            <a:r>
              <a:rPr lang="sv-SE" altLang="sv-SE" dirty="0">
                <a:latin typeface="Arial" panose="020B0604020202020204" pitchFamily="34" charset="0"/>
                <a:ea typeface="ＭＳ Ｐゴシック" pitchFamily="34" charset="-128"/>
                <a:cs typeface="Arial" panose="020B0604020202020204" pitchFamily="34" charset="0"/>
              </a:rPr>
              <a:t>Rådgivning för de enskilda medlemmarna</a:t>
            </a:r>
          </a:p>
          <a:p>
            <a:pPr marL="234900" indent="-234900">
              <a:spcAft>
                <a:spcPts val="600"/>
              </a:spcAft>
            </a:pPr>
            <a:r>
              <a:rPr lang="sv-SE" altLang="sv-SE" dirty="0">
                <a:latin typeface="Arial" panose="020B0604020202020204" pitchFamily="34" charset="0"/>
                <a:ea typeface="ＭＳ Ｐゴシック" pitchFamily="34" charset="-128"/>
                <a:cs typeface="Arial" panose="020B0604020202020204" pitchFamily="34" charset="0"/>
              </a:rPr>
              <a:t>Omvärldsbevakning och kunskapspåfyllning </a:t>
            </a:r>
            <a:r>
              <a:rPr lang="sv-SE" altLang="sv-SE" dirty="0" smtClean="0">
                <a:latin typeface="Arial" panose="020B0604020202020204" pitchFamily="34" charset="0"/>
                <a:ea typeface="ＭＳ Ｐゴシック" pitchFamily="34" charset="-128"/>
                <a:cs typeface="Arial" panose="020B0604020202020204" pitchFamily="34" charset="0"/>
              </a:rPr>
              <a:t>, Forum </a:t>
            </a:r>
            <a:r>
              <a:rPr lang="sv-SE" altLang="sv-SE" dirty="0">
                <a:latin typeface="Arial" panose="020B0604020202020204" pitchFamily="34" charset="0"/>
                <a:ea typeface="ＭＳ Ｐゴシック" pitchFamily="34" charset="-128"/>
                <a:cs typeface="Arial" panose="020B0604020202020204" pitchFamily="34" charset="0"/>
              </a:rPr>
              <a:t>för frivillig samhällsarbetare, Kunskapsbank, </a:t>
            </a:r>
            <a:r>
              <a:rPr lang="sv-SE" altLang="sv-SE" dirty="0" smtClean="0">
                <a:latin typeface="Arial" panose="020B0604020202020204" pitchFamily="34" charset="0"/>
                <a:ea typeface="ＭＳ Ｐゴシック" pitchFamily="34" charset="-128"/>
                <a:cs typeface="Arial" panose="020B0604020202020204" pitchFamily="34" charset="0"/>
              </a:rPr>
              <a:t>nyhetsbrev </a:t>
            </a:r>
            <a:r>
              <a:rPr lang="sv-SE" altLang="sv-SE" dirty="0">
                <a:latin typeface="Arial" panose="020B0604020202020204" pitchFamily="34" charset="0"/>
                <a:ea typeface="ＭＳ Ｐゴシック" pitchFamily="34" charset="-128"/>
                <a:cs typeface="Arial" panose="020B0604020202020204" pitchFamily="34" charset="0"/>
              </a:rPr>
              <a:t>fyra gånger per </a:t>
            </a:r>
            <a:r>
              <a:rPr lang="sv-SE" altLang="sv-SE" dirty="0" smtClean="0">
                <a:latin typeface="Arial" panose="020B0604020202020204" pitchFamily="34" charset="0"/>
                <a:ea typeface="ＭＳ Ｐゴシック" pitchFamily="34" charset="-128"/>
                <a:cs typeface="Arial" panose="020B0604020202020204" pitchFamily="34" charset="0"/>
              </a:rPr>
              <a:t>år.</a:t>
            </a:r>
            <a:endParaRPr lang="sv-SE" altLang="sv-SE" dirty="0">
              <a:latin typeface="Arial" panose="020B0604020202020204" pitchFamily="34" charset="0"/>
              <a:ea typeface="ＭＳ Ｐゴシック" pitchFamily="34" charset="-128"/>
              <a:cs typeface="Arial" panose="020B0604020202020204" pitchFamily="34" charset="0"/>
            </a:endParaRPr>
          </a:p>
          <a:p>
            <a:pPr marL="234900" indent="-234900">
              <a:spcAft>
                <a:spcPts val="600"/>
              </a:spcAft>
            </a:pPr>
            <a:r>
              <a:rPr lang="sv-SE" altLang="sv-SE" dirty="0" smtClean="0">
                <a:latin typeface="Arial" panose="020B0604020202020204" pitchFamily="34" charset="0"/>
                <a:ea typeface="ＭＳ Ｐゴシック" pitchFamily="34" charset="-128"/>
                <a:cs typeface="Arial" panose="020B0604020202020204" pitchFamily="34" charset="0"/>
              </a:rPr>
              <a:t>Alla </a:t>
            </a:r>
            <a:r>
              <a:rPr lang="sv-SE" altLang="sv-SE" dirty="0">
                <a:latin typeface="Arial" panose="020B0604020202020204" pitchFamily="34" charset="0"/>
                <a:ea typeface="ＭＳ Ｐゴシック" pitchFamily="34" charset="-128"/>
                <a:cs typeface="Arial" panose="020B0604020202020204" pitchFamily="34" charset="0"/>
              </a:rPr>
              <a:t>enskilda medlemmar får olycksfalls- och </a:t>
            </a:r>
            <a:r>
              <a:rPr lang="sv-SE" altLang="sv-SE" dirty="0" smtClean="0">
                <a:latin typeface="Arial" panose="020B0604020202020204" pitchFamily="34" charset="0"/>
                <a:ea typeface="ＭＳ Ｐゴシック" pitchFamily="34" charset="-128"/>
                <a:cs typeface="Arial" panose="020B0604020202020204" pitchFamily="34" charset="0"/>
              </a:rPr>
              <a:t>krisförsäkring. Möjlighet </a:t>
            </a:r>
            <a:r>
              <a:rPr lang="sv-SE" altLang="sv-SE" dirty="0">
                <a:latin typeface="Arial" panose="020B0604020202020204" pitchFamily="34" charset="0"/>
                <a:ea typeface="ＭＳ Ｐゴシック" pitchFamily="34" charset="-128"/>
                <a:cs typeface="Arial" panose="020B0604020202020204" pitchFamily="34" charset="0"/>
              </a:rPr>
              <a:t>för gode män att teckna en </a:t>
            </a:r>
            <a:r>
              <a:rPr lang="sv-SE" altLang="sv-SE" smtClean="0">
                <a:latin typeface="Arial" panose="020B0604020202020204" pitchFamily="34" charset="0"/>
                <a:ea typeface="ＭＳ Ｐゴシック" pitchFamily="34" charset="-128"/>
                <a:cs typeface="Arial" panose="020B0604020202020204" pitchFamily="34" charset="0"/>
              </a:rPr>
              <a:t>ansvarsförsäkring </a:t>
            </a:r>
            <a:r>
              <a:rPr lang="sv-SE" altLang="sv-SE" smtClean="0">
                <a:latin typeface="Arial" panose="020B0604020202020204" pitchFamily="34" charset="0"/>
                <a:ea typeface="ＭＳ Ｐゴシック" pitchFamily="34" charset="-128"/>
                <a:cs typeface="Arial" panose="020B0604020202020204" pitchFamily="34" charset="0"/>
              </a:rPr>
              <a:t>145 </a:t>
            </a:r>
            <a:r>
              <a:rPr lang="sv-SE" altLang="sv-SE" dirty="0">
                <a:latin typeface="Arial" panose="020B0604020202020204" pitchFamily="34" charset="0"/>
                <a:ea typeface="ＭＳ Ｐゴシック" pitchFamily="34" charset="-128"/>
                <a:cs typeface="Arial" panose="020B0604020202020204" pitchFamily="34" charset="0"/>
              </a:rPr>
              <a:t>kr/år (rättsskydd och ren förmögenhetsskada). </a:t>
            </a:r>
            <a:r>
              <a:rPr lang="sv-SE" altLang="sv-SE" dirty="0" smtClean="0">
                <a:latin typeface="Arial" panose="020B0604020202020204" pitchFamily="34" charset="0"/>
                <a:ea typeface="ＭＳ Ｐゴシック" pitchFamily="34" charset="-128"/>
                <a:cs typeface="Arial" panose="020B0604020202020204" pitchFamily="34" charset="0"/>
              </a:rPr>
              <a:t>Erbjudande om hemförsäkring</a:t>
            </a:r>
            <a:endParaRPr lang="sv-SE" altLang="sv-SE" dirty="0">
              <a:latin typeface="Arial" panose="020B0604020202020204" pitchFamily="34" charset="0"/>
              <a:ea typeface="ＭＳ Ｐゴシック" pitchFamily="34" charset="-128"/>
              <a:cs typeface="Arial" panose="020B0604020202020204" pitchFamily="34" charset="0"/>
            </a:endParaRPr>
          </a:p>
          <a:p>
            <a:pPr marL="234900" indent="-234900">
              <a:spcAft>
                <a:spcPts val="600"/>
              </a:spcAft>
            </a:pPr>
            <a:endParaRPr lang="sv-SE" altLang="sv-SE" dirty="0">
              <a:latin typeface="Arial" panose="020B0604020202020204" pitchFamily="34" charset="0"/>
              <a:ea typeface="ＭＳ Ｐゴシック" pitchFamily="34" charset="-128"/>
              <a:cs typeface="Arial" panose="020B0604020202020204" pitchFamily="34" charset="0"/>
            </a:endParaRPr>
          </a:p>
          <a:p>
            <a:endParaRPr lang="sv-SE" altLang="sv-SE" sz="14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8074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RFS_PPmall_2018_tom" id="{307E5308-BC73-7A47-BE89-0229C4C5AFCF}" vid="{D8802303-AA7C-5142-B07B-4883081736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474</TotalTime>
  <Words>1386</Words>
  <Application>Microsoft Office PowerPoint</Application>
  <PresentationFormat>Bildspel på skärmen (4:3)</PresentationFormat>
  <Paragraphs>120</Paragraphs>
  <Slides>11</Slides>
  <Notes>11</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Office-tema</vt:lpstr>
      <vt:lpstr>Presentation av RFS –  som lokalförening ingår i</vt:lpstr>
      <vt:lpstr>Förbundet </vt:lpstr>
      <vt:lpstr>Frivilliga samhällsarbetare</vt:lpstr>
      <vt:lpstr>Värdegrund</vt:lpstr>
      <vt:lpstr>Syftet med RFS</vt:lpstr>
      <vt:lpstr>PowerPoint-presentation</vt:lpstr>
      <vt:lpstr>Dialog och samarbete</vt:lpstr>
      <vt:lpstr>Arvsfondsprojekt </vt:lpstr>
      <vt:lpstr>Vad får du som medlem inom RFS?</vt:lpstr>
      <vt:lpstr>Bli medlem - vi behöver dig! </vt:lpstr>
      <vt:lpstr>Välkommen att kontakta oss i lokalföreningen och RFS kansli!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RFS</dc:title>
  <dc:creator>Emelie Strand</dc:creator>
  <cp:lastModifiedBy>Hewlett-Packard Company</cp:lastModifiedBy>
  <cp:revision>23</cp:revision>
  <cp:lastPrinted>2017-10-20T09:48:48Z</cp:lastPrinted>
  <dcterms:created xsi:type="dcterms:W3CDTF">2018-04-19T08:04:52Z</dcterms:created>
  <dcterms:modified xsi:type="dcterms:W3CDTF">2019-11-07T14:31:00Z</dcterms:modified>
</cp:coreProperties>
</file>